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92" r:id="rId1"/>
  </p:sldMasterIdLst>
  <p:notesMasterIdLst>
    <p:notesMasterId r:id="rId24"/>
  </p:notesMasterIdLst>
  <p:sldIdLst>
    <p:sldId id="256" r:id="rId2"/>
    <p:sldId id="257" r:id="rId3"/>
    <p:sldId id="278" r:id="rId4"/>
    <p:sldId id="280" r:id="rId5"/>
    <p:sldId id="295" r:id="rId6"/>
    <p:sldId id="258" r:id="rId7"/>
    <p:sldId id="289" r:id="rId8"/>
    <p:sldId id="290" r:id="rId9"/>
    <p:sldId id="291" r:id="rId10"/>
    <p:sldId id="292" r:id="rId11"/>
    <p:sldId id="294" r:id="rId12"/>
    <p:sldId id="287" r:id="rId13"/>
    <p:sldId id="281" r:id="rId14"/>
    <p:sldId id="285" r:id="rId15"/>
    <p:sldId id="277" r:id="rId16"/>
    <p:sldId id="296" r:id="rId17"/>
    <p:sldId id="266" r:id="rId18"/>
    <p:sldId id="300" r:id="rId19"/>
    <p:sldId id="279" r:id="rId20"/>
    <p:sldId id="297" r:id="rId21"/>
    <p:sldId id="298" r:id="rId22"/>
    <p:sldId id="29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ntern" initials="I" lastIdx="1" clrIdx="0">
    <p:extLst>
      <p:ext uri="{19B8F6BF-5375-455C-9EA6-DF929625EA0E}">
        <p15:presenceInfo xmlns:p15="http://schemas.microsoft.com/office/powerpoint/2012/main" userId="Inter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DCE7"/>
    <a:srgbClr val="E8EFF3"/>
    <a:srgbClr val="3494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7042" autoAdjust="0"/>
  </p:normalViewPr>
  <p:slideViewPr>
    <p:cSldViewPr snapToGrid="0">
      <p:cViewPr varScale="1">
        <p:scale>
          <a:sx n="90" d="100"/>
          <a:sy n="90" d="100"/>
        </p:scale>
        <p:origin x="4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48A054-11C4-42F4-BCD5-F0BACD25ED2C}" type="doc">
      <dgm:prSet loTypeId="urn:microsoft.com/office/officeart/2005/8/layout/cycle6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7E921B07-CE2D-4BB7-92C4-AD55B072D084}">
      <dgm:prSet custT="1"/>
      <dgm:spPr/>
      <dgm:t>
        <a:bodyPr/>
        <a:lstStyle/>
        <a:p>
          <a:pPr rtl="0"/>
          <a:r>
            <a:rPr lang="en-US" sz="2000" baseline="0" smtClean="0"/>
            <a:t>PAC Meetings </a:t>
          </a:r>
          <a:endParaRPr lang="en-US" sz="2000"/>
        </a:p>
      </dgm:t>
    </dgm:pt>
    <dgm:pt modelId="{AFA1C1C5-17ED-44F6-924F-A31CEA915455}" type="parTrans" cxnId="{90C9A668-7FFA-4096-BE52-DE5267003AF9}">
      <dgm:prSet/>
      <dgm:spPr/>
      <dgm:t>
        <a:bodyPr/>
        <a:lstStyle/>
        <a:p>
          <a:endParaRPr lang="en-US"/>
        </a:p>
      </dgm:t>
    </dgm:pt>
    <dgm:pt modelId="{5CC24B32-8C2F-44A6-85B7-5A9DFF0A9575}" type="sibTrans" cxnId="{90C9A668-7FFA-4096-BE52-DE5267003AF9}">
      <dgm:prSet/>
      <dgm:spPr/>
      <dgm:t>
        <a:bodyPr/>
        <a:lstStyle/>
        <a:p>
          <a:endParaRPr lang="en-US"/>
        </a:p>
      </dgm:t>
    </dgm:pt>
    <dgm:pt modelId="{A9278249-5968-4139-81F8-152FAF9DF294}">
      <dgm:prSet custT="1"/>
      <dgm:spPr/>
      <dgm:t>
        <a:bodyPr/>
        <a:lstStyle/>
        <a:p>
          <a:pPr rtl="0"/>
          <a:r>
            <a:rPr lang="en-US" sz="2000" baseline="0" dirty="0" smtClean="0"/>
            <a:t>IRWM</a:t>
          </a:r>
          <a:r>
            <a:rPr lang="en-US" sz="1900" baseline="0" dirty="0" smtClean="0"/>
            <a:t> Meetings </a:t>
          </a:r>
          <a:endParaRPr lang="en-US" sz="1900" dirty="0"/>
        </a:p>
      </dgm:t>
    </dgm:pt>
    <dgm:pt modelId="{A4D2C29F-A3A0-4145-8399-011D1627E864}" type="parTrans" cxnId="{1A6D2C60-1EA4-4D52-917E-790E074D70D8}">
      <dgm:prSet/>
      <dgm:spPr/>
      <dgm:t>
        <a:bodyPr/>
        <a:lstStyle/>
        <a:p>
          <a:endParaRPr lang="en-US"/>
        </a:p>
      </dgm:t>
    </dgm:pt>
    <dgm:pt modelId="{A2883C1F-2D67-49BA-AA93-9C3600EEBFDF}" type="sibTrans" cxnId="{1A6D2C60-1EA4-4D52-917E-790E074D70D8}">
      <dgm:prSet/>
      <dgm:spPr/>
      <dgm:t>
        <a:bodyPr/>
        <a:lstStyle/>
        <a:p>
          <a:endParaRPr lang="en-US"/>
        </a:p>
      </dgm:t>
    </dgm:pt>
    <dgm:pt modelId="{58278A1B-FADD-439E-AEC3-EA2EC71E55F6}">
      <dgm:prSet custT="1"/>
      <dgm:spPr/>
      <dgm:t>
        <a:bodyPr/>
        <a:lstStyle/>
        <a:p>
          <a:pPr rtl="0"/>
          <a:r>
            <a:rPr lang="en-US" sz="1900" baseline="0" dirty="0" smtClean="0"/>
            <a:t>Reporting</a:t>
          </a:r>
          <a:endParaRPr lang="en-US" sz="1900" dirty="0"/>
        </a:p>
      </dgm:t>
    </dgm:pt>
    <dgm:pt modelId="{B5A30311-97FD-47F9-B34D-C39519170019}" type="parTrans" cxnId="{0EC8F217-8DE5-44DA-8DCF-8B085A7EB36C}">
      <dgm:prSet/>
      <dgm:spPr/>
      <dgm:t>
        <a:bodyPr/>
        <a:lstStyle/>
        <a:p>
          <a:endParaRPr lang="en-US"/>
        </a:p>
      </dgm:t>
    </dgm:pt>
    <dgm:pt modelId="{F9044EE0-F6F6-4E9A-872C-FBCE20729341}" type="sibTrans" cxnId="{0EC8F217-8DE5-44DA-8DCF-8B085A7EB36C}">
      <dgm:prSet/>
      <dgm:spPr/>
      <dgm:t>
        <a:bodyPr/>
        <a:lstStyle/>
        <a:p>
          <a:endParaRPr lang="en-US"/>
        </a:p>
      </dgm:t>
    </dgm:pt>
    <dgm:pt modelId="{191584F7-09DD-4CD8-A9CD-2FF50ED9C170}" type="pres">
      <dgm:prSet presAssocID="{8A48A054-11C4-42F4-BCD5-F0BACD25ED2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4EA404C-E054-4FAC-9AF7-88990E7CABC5}" type="pres">
      <dgm:prSet presAssocID="{7E921B07-CE2D-4BB7-92C4-AD55B072D08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66FAA6-FA06-4966-A1EB-C86426A271F9}" type="pres">
      <dgm:prSet presAssocID="{7E921B07-CE2D-4BB7-92C4-AD55B072D084}" presName="spNode" presStyleCnt="0"/>
      <dgm:spPr/>
    </dgm:pt>
    <dgm:pt modelId="{B4B1D2D1-BFD4-4CC4-8CE5-BF8230B01A52}" type="pres">
      <dgm:prSet presAssocID="{5CC24B32-8C2F-44A6-85B7-5A9DFF0A9575}" presName="sibTrans" presStyleLbl="sibTrans1D1" presStyleIdx="0" presStyleCnt="3"/>
      <dgm:spPr/>
      <dgm:t>
        <a:bodyPr/>
        <a:lstStyle/>
        <a:p>
          <a:endParaRPr lang="en-US"/>
        </a:p>
      </dgm:t>
    </dgm:pt>
    <dgm:pt modelId="{7F42B646-1C2A-41F4-9153-26A6E29AD44A}" type="pres">
      <dgm:prSet presAssocID="{A9278249-5968-4139-81F8-152FAF9DF29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FA687-5010-43DE-BB70-063988C7474D}" type="pres">
      <dgm:prSet presAssocID="{A9278249-5968-4139-81F8-152FAF9DF294}" presName="spNode" presStyleCnt="0"/>
      <dgm:spPr/>
    </dgm:pt>
    <dgm:pt modelId="{E136C3C4-1944-4B10-B309-DA08261F812A}" type="pres">
      <dgm:prSet presAssocID="{A2883C1F-2D67-49BA-AA93-9C3600EEBFDF}" presName="sibTrans" presStyleLbl="sibTrans1D1" presStyleIdx="1" presStyleCnt="3"/>
      <dgm:spPr/>
      <dgm:t>
        <a:bodyPr/>
        <a:lstStyle/>
        <a:p>
          <a:endParaRPr lang="en-US"/>
        </a:p>
      </dgm:t>
    </dgm:pt>
    <dgm:pt modelId="{9027544A-E0D8-4771-9F55-EF1D17A871DE}" type="pres">
      <dgm:prSet presAssocID="{58278A1B-FADD-439E-AEC3-EA2EC71E55F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A1FA3-0187-46ED-96DE-942514E0B6E4}" type="pres">
      <dgm:prSet presAssocID="{58278A1B-FADD-439E-AEC3-EA2EC71E55F6}" presName="spNode" presStyleCnt="0"/>
      <dgm:spPr/>
    </dgm:pt>
    <dgm:pt modelId="{CF4AF15D-DEA5-439E-90B5-1AAFFA4D35BF}" type="pres">
      <dgm:prSet presAssocID="{F9044EE0-F6F6-4E9A-872C-FBCE20729341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28229081-1B2C-451C-BFEE-6031169C3C61}" type="presOf" srcId="{5CC24B32-8C2F-44A6-85B7-5A9DFF0A9575}" destId="{B4B1D2D1-BFD4-4CC4-8CE5-BF8230B01A52}" srcOrd="0" destOrd="0" presId="urn:microsoft.com/office/officeart/2005/8/layout/cycle6"/>
    <dgm:cxn modelId="{583E56CB-3B82-4106-8C24-49CFD06D5EC1}" type="presOf" srcId="{A9278249-5968-4139-81F8-152FAF9DF294}" destId="{7F42B646-1C2A-41F4-9153-26A6E29AD44A}" srcOrd="0" destOrd="0" presId="urn:microsoft.com/office/officeart/2005/8/layout/cycle6"/>
    <dgm:cxn modelId="{0DC53C56-5F0D-438A-B2D8-D0903AD751A0}" type="presOf" srcId="{F9044EE0-F6F6-4E9A-872C-FBCE20729341}" destId="{CF4AF15D-DEA5-439E-90B5-1AAFFA4D35BF}" srcOrd="0" destOrd="0" presId="urn:microsoft.com/office/officeart/2005/8/layout/cycle6"/>
    <dgm:cxn modelId="{0EC8F217-8DE5-44DA-8DCF-8B085A7EB36C}" srcId="{8A48A054-11C4-42F4-BCD5-F0BACD25ED2C}" destId="{58278A1B-FADD-439E-AEC3-EA2EC71E55F6}" srcOrd="2" destOrd="0" parTransId="{B5A30311-97FD-47F9-B34D-C39519170019}" sibTransId="{F9044EE0-F6F6-4E9A-872C-FBCE20729341}"/>
    <dgm:cxn modelId="{D5A461B5-40A9-4C1F-82DE-9D885E6F61A0}" type="presOf" srcId="{58278A1B-FADD-439E-AEC3-EA2EC71E55F6}" destId="{9027544A-E0D8-4771-9F55-EF1D17A871DE}" srcOrd="0" destOrd="0" presId="urn:microsoft.com/office/officeart/2005/8/layout/cycle6"/>
    <dgm:cxn modelId="{1A6D2C60-1EA4-4D52-917E-790E074D70D8}" srcId="{8A48A054-11C4-42F4-BCD5-F0BACD25ED2C}" destId="{A9278249-5968-4139-81F8-152FAF9DF294}" srcOrd="1" destOrd="0" parTransId="{A4D2C29F-A3A0-4145-8399-011D1627E864}" sibTransId="{A2883C1F-2D67-49BA-AA93-9C3600EEBFDF}"/>
    <dgm:cxn modelId="{90C9A668-7FFA-4096-BE52-DE5267003AF9}" srcId="{8A48A054-11C4-42F4-BCD5-F0BACD25ED2C}" destId="{7E921B07-CE2D-4BB7-92C4-AD55B072D084}" srcOrd="0" destOrd="0" parTransId="{AFA1C1C5-17ED-44F6-924F-A31CEA915455}" sibTransId="{5CC24B32-8C2F-44A6-85B7-5A9DFF0A9575}"/>
    <dgm:cxn modelId="{6B234CD9-5834-4844-AB81-575562786539}" type="presOf" srcId="{7E921B07-CE2D-4BB7-92C4-AD55B072D084}" destId="{94EA404C-E054-4FAC-9AF7-88990E7CABC5}" srcOrd="0" destOrd="0" presId="urn:microsoft.com/office/officeart/2005/8/layout/cycle6"/>
    <dgm:cxn modelId="{5C7F5D6E-5A52-4731-82BA-C8F6502900AE}" type="presOf" srcId="{8A48A054-11C4-42F4-BCD5-F0BACD25ED2C}" destId="{191584F7-09DD-4CD8-A9CD-2FF50ED9C170}" srcOrd="0" destOrd="0" presId="urn:microsoft.com/office/officeart/2005/8/layout/cycle6"/>
    <dgm:cxn modelId="{4B0B246E-7C85-4C94-AB4E-4560D72B44D4}" type="presOf" srcId="{A2883C1F-2D67-49BA-AA93-9C3600EEBFDF}" destId="{E136C3C4-1944-4B10-B309-DA08261F812A}" srcOrd="0" destOrd="0" presId="urn:microsoft.com/office/officeart/2005/8/layout/cycle6"/>
    <dgm:cxn modelId="{92576C9C-BB8D-48EB-A13C-1C804BE4DD1A}" type="presParOf" srcId="{191584F7-09DD-4CD8-A9CD-2FF50ED9C170}" destId="{94EA404C-E054-4FAC-9AF7-88990E7CABC5}" srcOrd="0" destOrd="0" presId="urn:microsoft.com/office/officeart/2005/8/layout/cycle6"/>
    <dgm:cxn modelId="{6C032A30-4EA3-4877-934F-8E628DE8D7D7}" type="presParOf" srcId="{191584F7-09DD-4CD8-A9CD-2FF50ED9C170}" destId="{DD66FAA6-FA06-4966-A1EB-C86426A271F9}" srcOrd="1" destOrd="0" presId="urn:microsoft.com/office/officeart/2005/8/layout/cycle6"/>
    <dgm:cxn modelId="{0DAA7E55-D41E-4796-AF12-588DE28E9B83}" type="presParOf" srcId="{191584F7-09DD-4CD8-A9CD-2FF50ED9C170}" destId="{B4B1D2D1-BFD4-4CC4-8CE5-BF8230B01A52}" srcOrd="2" destOrd="0" presId="urn:microsoft.com/office/officeart/2005/8/layout/cycle6"/>
    <dgm:cxn modelId="{DC78E802-E27D-4216-9E58-88C8682D1A6A}" type="presParOf" srcId="{191584F7-09DD-4CD8-A9CD-2FF50ED9C170}" destId="{7F42B646-1C2A-41F4-9153-26A6E29AD44A}" srcOrd="3" destOrd="0" presId="urn:microsoft.com/office/officeart/2005/8/layout/cycle6"/>
    <dgm:cxn modelId="{FDCAAB16-E0AD-45EB-8C56-E879BCEC6B04}" type="presParOf" srcId="{191584F7-09DD-4CD8-A9CD-2FF50ED9C170}" destId="{C66FA687-5010-43DE-BB70-063988C7474D}" srcOrd="4" destOrd="0" presId="urn:microsoft.com/office/officeart/2005/8/layout/cycle6"/>
    <dgm:cxn modelId="{2060A69D-2EA4-41E5-AAD1-CE9461D0E776}" type="presParOf" srcId="{191584F7-09DD-4CD8-A9CD-2FF50ED9C170}" destId="{E136C3C4-1944-4B10-B309-DA08261F812A}" srcOrd="5" destOrd="0" presId="urn:microsoft.com/office/officeart/2005/8/layout/cycle6"/>
    <dgm:cxn modelId="{2BD4949A-AD1F-4A34-B91A-937F4FAFEF43}" type="presParOf" srcId="{191584F7-09DD-4CD8-A9CD-2FF50ED9C170}" destId="{9027544A-E0D8-4771-9F55-EF1D17A871DE}" srcOrd="6" destOrd="0" presId="urn:microsoft.com/office/officeart/2005/8/layout/cycle6"/>
    <dgm:cxn modelId="{DE8B9CF0-FCF9-4643-8E49-00E66F14EBD2}" type="presParOf" srcId="{191584F7-09DD-4CD8-A9CD-2FF50ED9C170}" destId="{F88A1FA3-0187-46ED-96DE-942514E0B6E4}" srcOrd="7" destOrd="0" presId="urn:microsoft.com/office/officeart/2005/8/layout/cycle6"/>
    <dgm:cxn modelId="{FA30885D-A8D4-43B8-8F7E-24445B7F570C}" type="presParOf" srcId="{191584F7-09DD-4CD8-A9CD-2FF50ED9C170}" destId="{CF4AF15D-DEA5-439E-90B5-1AAFFA4D35BF}" srcOrd="8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052276-E244-4DEF-9FCB-948DC9834E0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12E3B3-8C54-4F59-931D-8914950945BE}">
      <dgm:prSet/>
      <dgm:spPr/>
      <dgm:t>
        <a:bodyPr/>
        <a:lstStyle/>
        <a:p>
          <a:pPr rtl="0"/>
          <a:r>
            <a:rPr lang="en-US" b="1" baseline="0" dirty="0" smtClean="0">
              <a:solidFill>
                <a:schemeClr val="bg1"/>
              </a:solidFill>
            </a:rPr>
            <a:t>January 2020</a:t>
          </a:r>
        </a:p>
        <a:p>
          <a:pPr rtl="0"/>
          <a:r>
            <a:rPr lang="en-US" baseline="0" dirty="0" smtClean="0">
              <a:solidFill>
                <a:schemeClr val="bg1"/>
              </a:solidFill>
            </a:rPr>
            <a:t>Formal Phase 2 Proposal to PAC</a:t>
          </a:r>
          <a:endParaRPr lang="en-US" dirty="0">
            <a:solidFill>
              <a:schemeClr val="bg1"/>
            </a:solidFill>
          </a:endParaRPr>
        </a:p>
      </dgm:t>
    </dgm:pt>
    <dgm:pt modelId="{69DE2536-8465-4FB0-9A04-8745500AA7E4}" type="parTrans" cxnId="{FD167878-7916-4E2A-914C-3398770F0272}">
      <dgm:prSet/>
      <dgm:spPr/>
      <dgm:t>
        <a:bodyPr/>
        <a:lstStyle/>
        <a:p>
          <a:endParaRPr lang="en-US"/>
        </a:p>
      </dgm:t>
    </dgm:pt>
    <dgm:pt modelId="{81C4E452-3509-493E-93EE-ED15F28BF8D8}" type="sibTrans" cxnId="{FD167878-7916-4E2A-914C-3398770F0272}">
      <dgm:prSet/>
      <dgm:spPr/>
      <dgm:t>
        <a:bodyPr/>
        <a:lstStyle/>
        <a:p>
          <a:endParaRPr lang="en-US"/>
        </a:p>
      </dgm:t>
    </dgm:pt>
    <dgm:pt modelId="{44A951B2-C684-4EB4-A7CC-4F1F966B0BC6}">
      <dgm:prSet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US" b="1" baseline="0" dirty="0" smtClean="0">
              <a:solidFill>
                <a:schemeClr val="bg1"/>
              </a:solidFill>
            </a:rPr>
            <a:t>March 2020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US" dirty="0" smtClean="0"/>
            <a:t>Final DAC Outreach and Engagement Recommendations Report </a:t>
          </a:r>
          <a:endParaRPr lang="en-US" dirty="0">
            <a:solidFill>
              <a:schemeClr val="bg1"/>
            </a:solidFill>
          </a:endParaRPr>
        </a:p>
      </dgm:t>
    </dgm:pt>
    <dgm:pt modelId="{7B5B0E7D-7C12-4E47-96E0-E889F45EAFD1}" type="parTrans" cxnId="{21725BCC-F689-4318-9ED1-4D5C01D606DD}">
      <dgm:prSet/>
      <dgm:spPr/>
      <dgm:t>
        <a:bodyPr/>
        <a:lstStyle/>
        <a:p>
          <a:endParaRPr lang="en-US"/>
        </a:p>
      </dgm:t>
    </dgm:pt>
    <dgm:pt modelId="{C1C6BAF6-4899-4EEB-A32B-9A3162F6E63B}" type="sibTrans" cxnId="{21725BCC-F689-4318-9ED1-4D5C01D606DD}">
      <dgm:prSet/>
      <dgm:spPr/>
      <dgm:t>
        <a:bodyPr/>
        <a:lstStyle/>
        <a:p>
          <a:endParaRPr lang="en-US"/>
        </a:p>
      </dgm:t>
    </dgm:pt>
    <dgm:pt modelId="{EB3B47FD-148B-4204-A6A4-C40A31F8FC15}">
      <dgm:prSet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US" b="1" baseline="0" dirty="0" smtClean="0">
              <a:solidFill>
                <a:schemeClr val="bg1"/>
              </a:solidFill>
            </a:rPr>
            <a:t>February – September 2020 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US" baseline="0" dirty="0" smtClean="0">
              <a:solidFill>
                <a:schemeClr val="bg1"/>
              </a:solidFill>
            </a:rPr>
            <a:t>Interim Deliverables &amp;/or Status Updates </a:t>
          </a:r>
          <a:endParaRPr lang="en-US" dirty="0">
            <a:solidFill>
              <a:schemeClr val="bg1"/>
            </a:solidFill>
          </a:endParaRPr>
        </a:p>
      </dgm:t>
    </dgm:pt>
    <dgm:pt modelId="{D1B60434-89CD-4A2B-9932-899295307969}" type="parTrans" cxnId="{259C0880-E4DC-44BD-B17C-54D40409FBEE}">
      <dgm:prSet/>
      <dgm:spPr/>
      <dgm:t>
        <a:bodyPr/>
        <a:lstStyle/>
        <a:p>
          <a:endParaRPr lang="en-US"/>
        </a:p>
      </dgm:t>
    </dgm:pt>
    <dgm:pt modelId="{38E05CD3-709B-48B1-AEAA-7DD216DE79BA}" type="sibTrans" cxnId="{259C0880-E4DC-44BD-B17C-54D40409FBEE}">
      <dgm:prSet/>
      <dgm:spPr/>
      <dgm:t>
        <a:bodyPr/>
        <a:lstStyle/>
        <a:p>
          <a:endParaRPr lang="en-US"/>
        </a:p>
      </dgm:t>
    </dgm:pt>
    <dgm:pt modelId="{D0BB1E1F-821B-4B82-8BEC-AA19F7B0B4F0}">
      <dgm:prSet/>
      <dgm:spPr/>
      <dgm:t>
        <a:bodyPr/>
        <a:lstStyle/>
        <a:p>
          <a:pPr rtl="0">
            <a:lnSpc>
              <a:spcPct val="100000"/>
            </a:lnSpc>
            <a:spcAft>
              <a:spcPts val="0"/>
            </a:spcAft>
          </a:pPr>
          <a:r>
            <a:rPr lang="en-US" b="1" baseline="0" dirty="0" smtClean="0">
              <a:solidFill>
                <a:schemeClr val="bg1"/>
              </a:solidFill>
            </a:rPr>
            <a:t>September 2020 </a:t>
          </a:r>
        </a:p>
        <a:p>
          <a:pPr rtl="0">
            <a:lnSpc>
              <a:spcPct val="100000"/>
            </a:lnSpc>
            <a:spcAft>
              <a:spcPts val="0"/>
            </a:spcAft>
          </a:pPr>
          <a:r>
            <a:rPr lang="en-US" baseline="0" dirty="0" smtClean="0">
              <a:solidFill>
                <a:schemeClr val="bg1"/>
              </a:solidFill>
            </a:rPr>
            <a:t>Final DAC Engagement &amp; Education Program Deliverables </a:t>
          </a:r>
          <a:endParaRPr lang="en-US" dirty="0">
            <a:solidFill>
              <a:schemeClr val="bg1"/>
            </a:solidFill>
          </a:endParaRPr>
        </a:p>
      </dgm:t>
    </dgm:pt>
    <dgm:pt modelId="{0C8E5DA4-D022-4D5B-AB0E-959E41F48F62}" type="parTrans" cxnId="{68C0DB3A-6E8C-4216-8CD2-FBA5642E552A}">
      <dgm:prSet/>
      <dgm:spPr/>
      <dgm:t>
        <a:bodyPr/>
        <a:lstStyle/>
        <a:p>
          <a:endParaRPr lang="en-US"/>
        </a:p>
      </dgm:t>
    </dgm:pt>
    <dgm:pt modelId="{2FB53763-3FA1-460B-A13C-468D1C06D5FE}" type="sibTrans" cxnId="{68C0DB3A-6E8C-4216-8CD2-FBA5642E552A}">
      <dgm:prSet/>
      <dgm:spPr/>
      <dgm:t>
        <a:bodyPr/>
        <a:lstStyle/>
        <a:p>
          <a:endParaRPr lang="en-US"/>
        </a:p>
      </dgm:t>
    </dgm:pt>
    <dgm:pt modelId="{719251D0-D4AB-4CC0-B7A1-AC6B3C0FB869}" type="pres">
      <dgm:prSet presAssocID="{DF052276-E244-4DEF-9FCB-948DC9834E0F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BE24611-1862-41BF-848A-1BB3F515B0C7}" type="pres">
      <dgm:prSet presAssocID="{DF052276-E244-4DEF-9FCB-948DC9834E0F}" presName="arrow" presStyleLbl="bgShp" presStyleIdx="0" presStyleCnt="1"/>
      <dgm:spPr/>
    </dgm:pt>
    <dgm:pt modelId="{8698ADE5-A520-4773-8CF7-40EEFFB81887}" type="pres">
      <dgm:prSet presAssocID="{DF052276-E244-4DEF-9FCB-948DC9834E0F}" presName="linearProcess" presStyleCnt="0"/>
      <dgm:spPr/>
    </dgm:pt>
    <dgm:pt modelId="{6D2760CB-A7D8-4A27-A9DD-CC47B4E1AA67}" type="pres">
      <dgm:prSet presAssocID="{5C12E3B3-8C54-4F59-931D-8914950945BE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22128C-85CA-43E0-8413-A38800E176FA}" type="pres">
      <dgm:prSet presAssocID="{81C4E452-3509-493E-93EE-ED15F28BF8D8}" presName="sibTrans" presStyleCnt="0"/>
      <dgm:spPr/>
    </dgm:pt>
    <dgm:pt modelId="{9DA77325-18E6-45F6-A92E-796FDA1447AD}" type="pres">
      <dgm:prSet presAssocID="{44A951B2-C684-4EB4-A7CC-4F1F966B0BC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74241-B36C-4295-8C65-378C3DF3E44B}" type="pres">
      <dgm:prSet presAssocID="{C1C6BAF6-4899-4EEB-A32B-9A3162F6E63B}" presName="sibTrans" presStyleCnt="0"/>
      <dgm:spPr/>
    </dgm:pt>
    <dgm:pt modelId="{0F8AC46F-0E91-434F-8461-0E886ED2C608}" type="pres">
      <dgm:prSet presAssocID="{EB3B47FD-148B-4204-A6A4-C40A31F8FC15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FC5BB3-476D-4D17-986E-ACB7EAA2A6BE}" type="pres">
      <dgm:prSet presAssocID="{38E05CD3-709B-48B1-AEAA-7DD216DE79BA}" presName="sibTrans" presStyleCnt="0"/>
      <dgm:spPr/>
    </dgm:pt>
    <dgm:pt modelId="{FA94EDE0-9EB4-424D-AFDF-C694F4CEEBD8}" type="pres">
      <dgm:prSet presAssocID="{D0BB1E1F-821B-4B82-8BEC-AA19F7B0B4F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167878-7916-4E2A-914C-3398770F0272}" srcId="{DF052276-E244-4DEF-9FCB-948DC9834E0F}" destId="{5C12E3B3-8C54-4F59-931D-8914950945BE}" srcOrd="0" destOrd="0" parTransId="{69DE2536-8465-4FB0-9A04-8745500AA7E4}" sibTransId="{81C4E452-3509-493E-93EE-ED15F28BF8D8}"/>
    <dgm:cxn modelId="{259C0880-E4DC-44BD-B17C-54D40409FBEE}" srcId="{DF052276-E244-4DEF-9FCB-948DC9834E0F}" destId="{EB3B47FD-148B-4204-A6A4-C40A31F8FC15}" srcOrd="2" destOrd="0" parTransId="{D1B60434-89CD-4A2B-9932-899295307969}" sibTransId="{38E05CD3-709B-48B1-AEAA-7DD216DE79BA}"/>
    <dgm:cxn modelId="{C088C36A-E9AC-4163-BD05-4BBD4D59EFEC}" type="presOf" srcId="{D0BB1E1F-821B-4B82-8BEC-AA19F7B0B4F0}" destId="{FA94EDE0-9EB4-424D-AFDF-C694F4CEEBD8}" srcOrd="0" destOrd="0" presId="urn:microsoft.com/office/officeart/2005/8/layout/hProcess9"/>
    <dgm:cxn modelId="{FD518127-7097-4C1E-A169-9F085390A774}" type="presOf" srcId="{EB3B47FD-148B-4204-A6A4-C40A31F8FC15}" destId="{0F8AC46F-0E91-434F-8461-0E886ED2C608}" srcOrd="0" destOrd="0" presId="urn:microsoft.com/office/officeart/2005/8/layout/hProcess9"/>
    <dgm:cxn modelId="{57CF43EE-DA99-499E-A918-7D877A05C45E}" type="presOf" srcId="{5C12E3B3-8C54-4F59-931D-8914950945BE}" destId="{6D2760CB-A7D8-4A27-A9DD-CC47B4E1AA67}" srcOrd="0" destOrd="0" presId="urn:microsoft.com/office/officeart/2005/8/layout/hProcess9"/>
    <dgm:cxn modelId="{2FB91B95-6FE4-4418-BD3B-9E155EF54BD8}" type="presOf" srcId="{DF052276-E244-4DEF-9FCB-948DC9834E0F}" destId="{719251D0-D4AB-4CC0-B7A1-AC6B3C0FB869}" srcOrd="0" destOrd="0" presId="urn:microsoft.com/office/officeart/2005/8/layout/hProcess9"/>
    <dgm:cxn modelId="{68C0DB3A-6E8C-4216-8CD2-FBA5642E552A}" srcId="{DF052276-E244-4DEF-9FCB-948DC9834E0F}" destId="{D0BB1E1F-821B-4B82-8BEC-AA19F7B0B4F0}" srcOrd="3" destOrd="0" parTransId="{0C8E5DA4-D022-4D5B-AB0E-959E41F48F62}" sibTransId="{2FB53763-3FA1-460B-A13C-468D1C06D5FE}"/>
    <dgm:cxn modelId="{53328E35-C661-4E3A-82ED-A022EE7AC7D2}" type="presOf" srcId="{44A951B2-C684-4EB4-A7CC-4F1F966B0BC6}" destId="{9DA77325-18E6-45F6-A92E-796FDA1447AD}" srcOrd="0" destOrd="0" presId="urn:microsoft.com/office/officeart/2005/8/layout/hProcess9"/>
    <dgm:cxn modelId="{21725BCC-F689-4318-9ED1-4D5C01D606DD}" srcId="{DF052276-E244-4DEF-9FCB-948DC9834E0F}" destId="{44A951B2-C684-4EB4-A7CC-4F1F966B0BC6}" srcOrd="1" destOrd="0" parTransId="{7B5B0E7D-7C12-4E47-96E0-E889F45EAFD1}" sibTransId="{C1C6BAF6-4899-4EEB-A32B-9A3162F6E63B}"/>
    <dgm:cxn modelId="{A7D9F82E-A5F1-47A9-9BC1-D4A542D3213C}" type="presParOf" srcId="{719251D0-D4AB-4CC0-B7A1-AC6B3C0FB869}" destId="{CBE24611-1862-41BF-848A-1BB3F515B0C7}" srcOrd="0" destOrd="0" presId="urn:microsoft.com/office/officeart/2005/8/layout/hProcess9"/>
    <dgm:cxn modelId="{EBD5FBFF-63CD-4993-97C2-A31ECD8428CB}" type="presParOf" srcId="{719251D0-D4AB-4CC0-B7A1-AC6B3C0FB869}" destId="{8698ADE5-A520-4773-8CF7-40EEFFB81887}" srcOrd="1" destOrd="0" presId="urn:microsoft.com/office/officeart/2005/8/layout/hProcess9"/>
    <dgm:cxn modelId="{79FD0656-867C-4D91-BA51-E7DAA87E4EC2}" type="presParOf" srcId="{8698ADE5-A520-4773-8CF7-40EEFFB81887}" destId="{6D2760CB-A7D8-4A27-A9DD-CC47B4E1AA67}" srcOrd="0" destOrd="0" presId="urn:microsoft.com/office/officeart/2005/8/layout/hProcess9"/>
    <dgm:cxn modelId="{CEA0341C-A287-40B4-B8C5-FE5921CF2B68}" type="presParOf" srcId="{8698ADE5-A520-4773-8CF7-40EEFFB81887}" destId="{3622128C-85CA-43E0-8413-A38800E176FA}" srcOrd="1" destOrd="0" presId="urn:microsoft.com/office/officeart/2005/8/layout/hProcess9"/>
    <dgm:cxn modelId="{D1887C9D-9D46-4E65-82DC-36E08A802F7A}" type="presParOf" srcId="{8698ADE5-A520-4773-8CF7-40EEFFB81887}" destId="{9DA77325-18E6-45F6-A92E-796FDA1447AD}" srcOrd="2" destOrd="0" presId="urn:microsoft.com/office/officeart/2005/8/layout/hProcess9"/>
    <dgm:cxn modelId="{39DE8EE8-3DAD-41F6-B0B4-FE1D34B17872}" type="presParOf" srcId="{8698ADE5-A520-4773-8CF7-40EEFFB81887}" destId="{E9F74241-B36C-4295-8C65-378C3DF3E44B}" srcOrd="3" destOrd="0" presId="urn:microsoft.com/office/officeart/2005/8/layout/hProcess9"/>
    <dgm:cxn modelId="{C6D2F510-9585-41F2-9443-0D0756046BB7}" type="presParOf" srcId="{8698ADE5-A520-4773-8CF7-40EEFFB81887}" destId="{0F8AC46F-0E91-434F-8461-0E886ED2C608}" srcOrd="4" destOrd="0" presId="urn:microsoft.com/office/officeart/2005/8/layout/hProcess9"/>
    <dgm:cxn modelId="{41117106-771B-47BB-80E5-203C2B620C16}" type="presParOf" srcId="{8698ADE5-A520-4773-8CF7-40EEFFB81887}" destId="{9BFC5BB3-476D-4D17-986E-ACB7EAA2A6BE}" srcOrd="5" destOrd="0" presId="urn:microsoft.com/office/officeart/2005/8/layout/hProcess9"/>
    <dgm:cxn modelId="{EEA930DF-070D-4BBA-A78E-80E59583ED64}" type="presParOf" srcId="{8698ADE5-A520-4773-8CF7-40EEFFB81887}" destId="{FA94EDE0-9EB4-424D-AFDF-C694F4CEEBD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EA404C-E054-4FAC-9AF7-88990E7CABC5}">
      <dsp:nvSpPr>
        <dsp:cNvPr id="0" name=""/>
        <dsp:cNvSpPr/>
      </dsp:nvSpPr>
      <dsp:spPr>
        <a:xfrm>
          <a:off x="3298805" y="607"/>
          <a:ext cx="1997749" cy="129853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smtClean="0"/>
            <a:t>PAC Meetings </a:t>
          </a:r>
          <a:endParaRPr lang="en-US" sz="2000" kern="1200"/>
        </a:p>
      </dsp:txBody>
      <dsp:txXfrm>
        <a:off x="3362194" y="63996"/>
        <a:ext cx="1870971" cy="1171759"/>
      </dsp:txXfrm>
    </dsp:sp>
    <dsp:sp modelId="{B4B1D2D1-BFD4-4CC4-8CE5-BF8230B01A52}">
      <dsp:nvSpPr>
        <dsp:cNvPr id="0" name=""/>
        <dsp:cNvSpPr/>
      </dsp:nvSpPr>
      <dsp:spPr>
        <a:xfrm>
          <a:off x="2567118" y="649876"/>
          <a:ext cx="3461123" cy="3461123"/>
        </a:xfrm>
        <a:custGeom>
          <a:avLst/>
          <a:gdLst/>
          <a:ahLst/>
          <a:cxnLst/>
          <a:rect l="0" t="0" r="0" b="0"/>
          <a:pathLst>
            <a:path>
              <a:moveTo>
                <a:pt x="2743922" y="327727"/>
              </a:moveTo>
              <a:arcTo wR="1730561" hR="1730561" stAng="18350587" swAng="36442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42B646-1C2A-41F4-9153-26A6E29AD44A}">
      <dsp:nvSpPr>
        <dsp:cNvPr id="0" name=""/>
        <dsp:cNvSpPr/>
      </dsp:nvSpPr>
      <dsp:spPr>
        <a:xfrm>
          <a:off x="4797515" y="2596449"/>
          <a:ext cx="1997749" cy="129853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0" dirty="0" smtClean="0"/>
            <a:t>IRWM</a:t>
          </a:r>
          <a:r>
            <a:rPr lang="en-US" sz="1900" kern="1200" baseline="0" dirty="0" smtClean="0"/>
            <a:t> Meetings </a:t>
          </a:r>
          <a:endParaRPr lang="en-US" sz="1900" kern="1200" dirty="0"/>
        </a:p>
      </dsp:txBody>
      <dsp:txXfrm>
        <a:off x="4860904" y="2659838"/>
        <a:ext cx="1870971" cy="1171759"/>
      </dsp:txXfrm>
    </dsp:sp>
    <dsp:sp modelId="{E136C3C4-1944-4B10-B309-DA08261F812A}">
      <dsp:nvSpPr>
        <dsp:cNvPr id="0" name=""/>
        <dsp:cNvSpPr/>
      </dsp:nvSpPr>
      <dsp:spPr>
        <a:xfrm>
          <a:off x="2567118" y="649876"/>
          <a:ext cx="3461123" cy="3461123"/>
        </a:xfrm>
        <a:custGeom>
          <a:avLst/>
          <a:gdLst/>
          <a:ahLst/>
          <a:cxnLst/>
          <a:rect l="0" t="0" r="0" b="0"/>
          <a:pathLst>
            <a:path>
              <a:moveTo>
                <a:pt x="2553115" y="3253141"/>
              </a:moveTo>
              <a:arcTo wR="1730561" hR="1730561" stAng="3697227" swAng="3405547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27544A-E0D8-4771-9F55-EF1D17A871DE}">
      <dsp:nvSpPr>
        <dsp:cNvPr id="0" name=""/>
        <dsp:cNvSpPr/>
      </dsp:nvSpPr>
      <dsp:spPr>
        <a:xfrm>
          <a:off x="1800094" y="2596449"/>
          <a:ext cx="1997749" cy="1298537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baseline="0" dirty="0" smtClean="0"/>
            <a:t>Reporting</a:t>
          </a:r>
          <a:endParaRPr lang="en-US" sz="1900" kern="1200" dirty="0"/>
        </a:p>
      </dsp:txBody>
      <dsp:txXfrm>
        <a:off x="1863483" y="2659838"/>
        <a:ext cx="1870971" cy="1171759"/>
      </dsp:txXfrm>
    </dsp:sp>
    <dsp:sp modelId="{CF4AF15D-DEA5-439E-90B5-1AAFFA4D35BF}">
      <dsp:nvSpPr>
        <dsp:cNvPr id="0" name=""/>
        <dsp:cNvSpPr/>
      </dsp:nvSpPr>
      <dsp:spPr>
        <a:xfrm>
          <a:off x="2567118" y="649876"/>
          <a:ext cx="3461123" cy="3461123"/>
        </a:xfrm>
        <a:custGeom>
          <a:avLst/>
          <a:gdLst/>
          <a:ahLst/>
          <a:cxnLst/>
          <a:rect l="0" t="0" r="0" b="0"/>
          <a:pathLst>
            <a:path>
              <a:moveTo>
                <a:pt x="11402" y="1928897"/>
              </a:moveTo>
              <a:arcTo wR="1730561" hR="1730561" stAng="10405140" swAng="3644273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E24611-1862-41BF-848A-1BB3F515B0C7}">
      <dsp:nvSpPr>
        <dsp:cNvPr id="0" name=""/>
        <dsp:cNvSpPr/>
      </dsp:nvSpPr>
      <dsp:spPr>
        <a:xfrm>
          <a:off x="644651" y="0"/>
          <a:ext cx="7306056" cy="435133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2760CB-A7D8-4A27-A9DD-CC47B4E1AA67}">
      <dsp:nvSpPr>
        <dsp:cNvPr id="0" name=""/>
        <dsp:cNvSpPr/>
      </dsp:nvSpPr>
      <dsp:spPr>
        <a:xfrm>
          <a:off x="4301" y="1305401"/>
          <a:ext cx="2069097" cy="17405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baseline="0" dirty="0" smtClean="0">
              <a:solidFill>
                <a:schemeClr val="bg1"/>
              </a:solidFill>
            </a:rPr>
            <a:t>January 2020</a:t>
          </a:r>
        </a:p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baseline="0" dirty="0" smtClean="0">
              <a:solidFill>
                <a:schemeClr val="bg1"/>
              </a:solidFill>
            </a:rPr>
            <a:t>Formal Phase 2 Proposal to PAC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89267" y="1390367"/>
        <a:ext cx="1899165" cy="1570602"/>
      </dsp:txXfrm>
    </dsp:sp>
    <dsp:sp modelId="{9DA77325-18E6-45F6-A92E-796FDA1447AD}">
      <dsp:nvSpPr>
        <dsp:cNvPr id="0" name=""/>
        <dsp:cNvSpPr/>
      </dsp:nvSpPr>
      <dsp:spPr>
        <a:xfrm>
          <a:off x="2176854" y="1305401"/>
          <a:ext cx="2069097" cy="17405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500" b="1" kern="1200" baseline="0" dirty="0" smtClean="0">
              <a:solidFill>
                <a:schemeClr val="bg1"/>
              </a:solidFill>
            </a:rPr>
            <a:t>March 2020</a:t>
          </a:r>
        </a:p>
        <a:p>
          <a:pPr lvl="0" algn="ctr" defTabSz="6667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500" kern="1200" dirty="0" smtClean="0"/>
            <a:t>Final DAC Outreach and Engagement Recommendations Report 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2261820" y="1390367"/>
        <a:ext cx="1899165" cy="1570602"/>
      </dsp:txXfrm>
    </dsp:sp>
    <dsp:sp modelId="{0F8AC46F-0E91-434F-8461-0E886ED2C608}">
      <dsp:nvSpPr>
        <dsp:cNvPr id="0" name=""/>
        <dsp:cNvSpPr/>
      </dsp:nvSpPr>
      <dsp:spPr>
        <a:xfrm>
          <a:off x="4349407" y="1305401"/>
          <a:ext cx="2069097" cy="17405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500" b="1" kern="1200" baseline="0" dirty="0" smtClean="0">
              <a:solidFill>
                <a:schemeClr val="bg1"/>
              </a:solidFill>
            </a:rPr>
            <a:t>February – September 2020 </a:t>
          </a:r>
        </a:p>
        <a:p>
          <a:pPr lvl="0" algn="ctr" defTabSz="6667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500" kern="1200" baseline="0" dirty="0" smtClean="0">
              <a:solidFill>
                <a:schemeClr val="bg1"/>
              </a:solidFill>
            </a:rPr>
            <a:t>Interim Deliverables &amp;/or Status Updates 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4434373" y="1390367"/>
        <a:ext cx="1899165" cy="1570602"/>
      </dsp:txXfrm>
    </dsp:sp>
    <dsp:sp modelId="{FA94EDE0-9EB4-424D-AFDF-C694F4CEEBD8}">
      <dsp:nvSpPr>
        <dsp:cNvPr id="0" name=""/>
        <dsp:cNvSpPr/>
      </dsp:nvSpPr>
      <dsp:spPr>
        <a:xfrm>
          <a:off x="6521960" y="1305401"/>
          <a:ext cx="2069097" cy="174053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500" b="1" kern="1200" baseline="0" dirty="0" smtClean="0">
              <a:solidFill>
                <a:schemeClr val="bg1"/>
              </a:solidFill>
            </a:rPr>
            <a:t>September 2020 </a:t>
          </a:r>
        </a:p>
        <a:p>
          <a:pPr lvl="0" algn="ctr" defTabSz="66675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500" kern="1200" baseline="0" dirty="0" smtClean="0">
              <a:solidFill>
                <a:schemeClr val="bg1"/>
              </a:solidFill>
            </a:rPr>
            <a:t>Final DAC Engagement &amp; Education Program Deliverables </a:t>
          </a:r>
          <a:endParaRPr lang="en-US" sz="1500" kern="1200" dirty="0">
            <a:solidFill>
              <a:schemeClr val="bg1"/>
            </a:solidFill>
          </a:endParaRPr>
        </a:p>
      </dsp:txBody>
      <dsp:txXfrm>
        <a:off x="6606926" y="1390367"/>
        <a:ext cx="1899165" cy="15706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C271B-161A-40DE-BB6B-FD5803F3A6FF}" type="datetimeFigureOut">
              <a:rPr lang="en-US" smtClean="0"/>
              <a:t>1/15/2020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20A6F5-DF7B-4D65-B0AA-D0DDB150B7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654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63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740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7165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5827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438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0392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51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682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2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8558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79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1894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19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48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457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7268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696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64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667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20A6F5-DF7B-4D65-B0AA-D0DDB150B7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40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34505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643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6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55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58697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187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10152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74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334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41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41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1/15/2020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9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4294" y="414068"/>
            <a:ext cx="9614441" cy="410617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>Integrated Regional Water Management Disadvantaged Community Involvement Program (DACIP) </a:t>
            </a:r>
            <a:br>
              <a:rPr lang="en-US" sz="3200" dirty="0"/>
            </a:br>
            <a:r>
              <a:rPr lang="en-US" sz="2400" dirty="0"/>
              <a:t>Department of Water Resources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3100" dirty="0" smtClean="0"/>
              <a:t>Tulare-Kern Funding Area</a:t>
            </a:r>
            <a:br>
              <a:rPr lang="en-US" sz="3100" dirty="0" smtClean="0"/>
            </a:br>
            <a:r>
              <a:rPr lang="en-US" sz="3300" b="1" dirty="0" smtClean="0"/>
              <a:t>Disadvantaged Community Engagement &amp; Education Program (DACEEP) Vision Workshop </a:t>
            </a:r>
            <a:br>
              <a:rPr lang="en-US" sz="3300" b="1" dirty="0" smtClean="0"/>
            </a:br>
            <a:r>
              <a:rPr lang="en-US" sz="3300" b="1" dirty="0" smtClean="0"/>
              <a:t>January 16, 2020</a:t>
            </a:r>
            <a:endParaRPr lang="en-US" sz="33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Prepared for the Tulare-Kern Funding Area </a:t>
            </a:r>
          </a:p>
          <a:p>
            <a:pPr algn="ctr"/>
            <a:r>
              <a:rPr lang="en-US" dirty="0" smtClean="0"/>
              <a:t>Project Advisory Committee (PAC) </a:t>
            </a:r>
          </a:p>
          <a:p>
            <a:pPr algn="ctr"/>
            <a:r>
              <a:rPr lang="en-US" dirty="0"/>
              <a:t>Paul Boyer, Sonia Sanchez, Seamus Guerin </a:t>
            </a:r>
          </a:p>
          <a:p>
            <a:pPr algn="ctr"/>
            <a:r>
              <a:rPr lang="en-US" dirty="0" smtClean="0"/>
              <a:t>Self-Help Enterprises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435" y="5208998"/>
            <a:ext cx="1406856" cy="135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95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/>
              <a:t>DACEEP Phase </a:t>
            </a:r>
            <a:r>
              <a:rPr lang="en-US" sz="4200" dirty="0" smtClean="0"/>
              <a:t>2 Proposal Presentation Objectives   </a:t>
            </a:r>
            <a:endParaRPr lang="en-US" sz="4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42822" y="1981200"/>
            <a:ext cx="8595360" cy="4351337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Conduct </a:t>
            </a:r>
            <a:r>
              <a:rPr lang="en-US" sz="2200" b="1" dirty="0"/>
              <a:t>Pre-Application and Grant Application Workshops or Trainings</a:t>
            </a:r>
          </a:p>
          <a:p>
            <a:pPr lvl="1"/>
            <a:r>
              <a:rPr lang="en-US" dirty="0" smtClean="0"/>
              <a:t>Conduct </a:t>
            </a:r>
            <a:r>
              <a:rPr lang="en-US" dirty="0"/>
              <a:t>up to </a:t>
            </a:r>
            <a:r>
              <a:rPr lang="en-US" dirty="0" smtClean="0"/>
              <a:t>two </a:t>
            </a:r>
            <a:r>
              <a:rPr lang="en-US" dirty="0"/>
              <a:t>pre-application and grant application workshops/trainings prior to the Prop 1 IRWM Round 2 solicitation </a:t>
            </a:r>
            <a:endParaRPr lang="en-US" dirty="0" smtClean="0"/>
          </a:p>
          <a:p>
            <a:pPr lvl="1"/>
            <a:r>
              <a:rPr lang="en-US" dirty="0"/>
              <a:t>Facilitate DAC participation at DWR meetings/workshops within the funding area </a:t>
            </a:r>
          </a:p>
          <a:p>
            <a:pPr marL="274320" lvl="1" indent="0">
              <a:buNone/>
            </a:pPr>
            <a:endParaRPr lang="en-US" sz="2200" b="1" dirty="0" smtClean="0"/>
          </a:p>
          <a:p>
            <a:r>
              <a:rPr lang="en-US" sz="2200" b="1" dirty="0"/>
              <a:t>TKFA Activities </a:t>
            </a:r>
          </a:p>
          <a:p>
            <a:pPr lvl="1"/>
            <a:r>
              <a:rPr lang="en-US" dirty="0"/>
              <a:t>Update DAC Contact List for Each IRWM Region</a:t>
            </a:r>
          </a:p>
          <a:p>
            <a:pPr lvl="1"/>
            <a:r>
              <a:rPr lang="en-US" dirty="0"/>
              <a:t>Assist with Identifying DAC and Tribal Leaders to Serve on Advisory Committees, </a:t>
            </a:r>
            <a:r>
              <a:rPr lang="en-US" dirty="0" smtClean="0"/>
              <a:t>and Boards</a:t>
            </a:r>
          </a:p>
          <a:p>
            <a:pPr lvl="1"/>
            <a:r>
              <a:rPr lang="en-US" dirty="0" smtClean="0"/>
              <a:t>Update </a:t>
            </a:r>
            <a:r>
              <a:rPr lang="en-US" dirty="0"/>
              <a:t>Interested Parties List </a:t>
            </a:r>
          </a:p>
          <a:p>
            <a:pPr lvl="1"/>
            <a:r>
              <a:rPr lang="en-US" dirty="0"/>
              <a:t>Host a “Future of IRWM” Summit</a:t>
            </a:r>
          </a:p>
          <a:p>
            <a:pPr marL="274320" lvl="1" indent="0">
              <a:buNone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50508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346" y="443908"/>
            <a:ext cx="9692640" cy="906427"/>
          </a:xfrm>
        </p:spPr>
        <p:txBody>
          <a:bodyPr anchor="t"/>
          <a:lstStyle/>
          <a:p>
            <a:r>
              <a:rPr lang="en-US" dirty="0" smtClean="0"/>
              <a:t>Ongoing Program Tasks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261872" y="1828800"/>
          <a:ext cx="859536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6AF9AD7B-DF6E-4E25-9392-556F2CDA235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3439">
            <a:off x="429092" y="3096672"/>
            <a:ext cx="2390269" cy="307303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94" y="2004218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9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108906"/>
            <a:ext cx="9692640" cy="1325562"/>
          </a:xfrm>
        </p:spPr>
        <p:txBody>
          <a:bodyPr>
            <a:normAutofit/>
          </a:bodyPr>
          <a:lstStyle/>
          <a:p>
            <a:r>
              <a:rPr lang="en-US" dirty="0" smtClean="0"/>
              <a:t>Available Budget for 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956391"/>
            <a:ext cx="8595360" cy="4351337"/>
          </a:xfrm>
        </p:spPr>
        <p:txBody>
          <a:bodyPr>
            <a:normAutofit/>
          </a:bodyPr>
          <a:lstStyle/>
          <a:p>
            <a:r>
              <a:rPr lang="en-US" sz="2400" dirty="0"/>
              <a:t>Remaining Unallocated Budget for Phase </a:t>
            </a:r>
            <a:r>
              <a:rPr lang="en-US" sz="2400" dirty="0" smtClean="0"/>
              <a:t>2 : </a:t>
            </a:r>
            <a:r>
              <a:rPr lang="en-US" sz="2400" b="1" dirty="0" smtClean="0"/>
              <a:t>$133,790</a:t>
            </a:r>
          </a:p>
          <a:p>
            <a:endParaRPr lang="en-US" sz="2400" dirty="0"/>
          </a:p>
          <a:p>
            <a:r>
              <a:rPr lang="en-US" sz="2400" dirty="0" smtClean="0"/>
              <a:t>Remaining Balance from Previously Approved Budget : </a:t>
            </a:r>
            <a:r>
              <a:rPr lang="en-US" sz="2400" b="1" dirty="0" smtClean="0"/>
              <a:t>$243,818</a:t>
            </a:r>
            <a:endParaRPr lang="en-US" sz="2400" b="1" dirty="0"/>
          </a:p>
          <a:p>
            <a:endParaRPr lang="en-US" sz="2400" dirty="0"/>
          </a:p>
          <a:p>
            <a:r>
              <a:rPr lang="en-US" sz="2400" dirty="0" smtClean="0"/>
              <a:t>Grand Total : </a:t>
            </a:r>
            <a:r>
              <a:rPr lang="en-US" sz="2400" b="1" dirty="0" smtClean="0"/>
              <a:t>$377,608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4499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876" y="133631"/>
            <a:ext cx="10359514" cy="1325562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Phase 2 Proposed Additional </a:t>
            </a:r>
            <a:r>
              <a:rPr lang="en-US" sz="3600" dirty="0"/>
              <a:t>Program </a:t>
            </a:r>
            <a:r>
              <a:rPr lang="en-US" sz="3600" dirty="0" smtClean="0"/>
              <a:t>Activities and Budget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876" y="1342235"/>
            <a:ext cx="11022560" cy="5157819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Utilize Available </a:t>
            </a:r>
            <a:r>
              <a:rPr lang="en-US" sz="2000" b="1" dirty="0"/>
              <a:t>Unallocated Budget: $</a:t>
            </a:r>
            <a:r>
              <a:rPr lang="en-US" sz="2000" b="1" dirty="0" smtClean="0"/>
              <a:t>133,790 to Amend Nine (9) </a:t>
            </a:r>
            <a:br>
              <a:rPr lang="en-US" sz="2000" b="1" dirty="0" smtClean="0"/>
            </a:br>
            <a:r>
              <a:rPr lang="en-US" sz="2000" b="1" dirty="0" smtClean="0"/>
              <a:t>Phase 1 Tasks and Add Task: 10</a:t>
            </a:r>
          </a:p>
          <a:p>
            <a:r>
              <a:rPr lang="en-US" sz="2000" b="1" dirty="0" smtClean="0"/>
              <a:t>Proposed </a:t>
            </a:r>
            <a:r>
              <a:rPr lang="en-US" sz="2000" b="1" dirty="0"/>
              <a:t>Budget Approval Request  </a:t>
            </a:r>
          </a:p>
          <a:p>
            <a:pPr lvl="1"/>
            <a:r>
              <a:rPr lang="en-US" sz="2000" b="1" dirty="0">
                <a:solidFill>
                  <a:schemeClr val="tx1"/>
                </a:solidFill>
              </a:rPr>
              <a:t>$70,000 for Project Development </a:t>
            </a:r>
          </a:p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$31,470 for New </a:t>
            </a:r>
            <a:r>
              <a:rPr lang="en-US" sz="2000" b="1" dirty="0">
                <a:solidFill>
                  <a:schemeClr val="tx1"/>
                </a:solidFill>
              </a:rPr>
              <a:t>Task – Task </a:t>
            </a:r>
            <a:r>
              <a:rPr lang="en-US" sz="2000" b="1" dirty="0" smtClean="0">
                <a:solidFill>
                  <a:schemeClr val="tx1"/>
                </a:solidFill>
              </a:rPr>
              <a:t>10: </a:t>
            </a:r>
            <a:r>
              <a:rPr lang="en-US" sz="2000" b="1" dirty="0"/>
              <a:t>TKFA Activities </a:t>
            </a:r>
            <a:endParaRPr lang="en-US" sz="2000" b="1" dirty="0">
              <a:solidFill>
                <a:schemeClr val="tx1"/>
              </a:solidFill>
            </a:endParaRPr>
          </a:p>
          <a:p>
            <a:pPr lvl="1"/>
            <a:r>
              <a:rPr lang="en-US" sz="2000" b="1" dirty="0" smtClean="0">
                <a:solidFill>
                  <a:schemeClr val="tx1"/>
                </a:solidFill>
              </a:rPr>
              <a:t>$144,784 </a:t>
            </a:r>
            <a:r>
              <a:rPr lang="en-US" sz="2000" b="1" dirty="0">
                <a:solidFill>
                  <a:schemeClr val="tx1"/>
                </a:solidFill>
              </a:rPr>
              <a:t>for Amendments (Activities and Fiscal) to the following </a:t>
            </a:r>
            <a:r>
              <a:rPr lang="en-US" sz="2000" b="1" dirty="0" smtClean="0">
                <a:solidFill>
                  <a:schemeClr val="tx1"/>
                </a:solidFill>
              </a:rPr>
              <a:t>tasks: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</a:rPr>
              <a:t>Task 1: Assessment of Past or Present DAC Engagement - $43,636</a:t>
            </a:r>
          </a:p>
          <a:p>
            <a:pPr lvl="2"/>
            <a:r>
              <a:rPr lang="en-US" sz="1600" dirty="0" smtClean="0">
                <a:solidFill>
                  <a:schemeClr val="tx1"/>
                </a:solidFill>
              </a:rPr>
              <a:t>Task </a:t>
            </a:r>
            <a:r>
              <a:rPr lang="en-US" sz="1600" dirty="0">
                <a:solidFill>
                  <a:schemeClr val="tx1"/>
                </a:solidFill>
              </a:rPr>
              <a:t>2: Community Water Needs </a:t>
            </a:r>
            <a:r>
              <a:rPr lang="en-US" sz="1600" dirty="0" smtClean="0">
                <a:solidFill>
                  <a:schemeClr val="tx1"/>
                </a:solidFill>
              </a:rPr>
              <a:t>Assessment - $29,419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3: Community Outreach </a:t>
            </a:r>
            <a:r>
              <a:rPr lang="en-US" sz="1600" dirty="0" smtClean="0">
                <a:solidFill>
                  <a:schemeClr val="tx1"/>
                </a:solidFill>
              </a:rPr>
              <a:t>&amp; Education - $15,618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4: Coordination with Project Advisory </a:t>
            </a:r>
            <a:r>
              <a:rPr lang="en-US" sz="1600" dirty="0" smtClean="0">
                <a:solidFill>
                  <a:schemeClr val="tx1"/>
                </a:solidFill>
              </a:rPr>
              <a:t>Committee - $5,369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5: Program </a:t>
            </a:r>
            <a:r>
              <a:rPr lang="en-US" sz="1600" dirty="0" smtClean="0">
                <a:solidFill>
                  <a:schemeClr val="tx1"/>
                </a:solidFill>
              </a:rPr>
              <a:t>Administration - $4,217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6: Develop Individual DAC Engagement </a:t>
            </a:r>
            <a:r>
              <a:rPr lang="en-US" sz="1600" dirty="0" smtClean="0">
                <a:solidFill>
                  <a:schemeClr val="tx1"/>
                </a:solidFill>
              </a:rPr>
              <a:t>&amp; </a:t>
            </a:r>
            <a:r>
              <a:rPr lang="en-US" sz="1600" dirty="0">
                <a:solidFill>
                  <a:schemeClr val="tx1"/>
                </a:solidFill>
              </a:rPr>
              <a:t>Outreach Recommendations for IRWM </a:t>
            </a:r>
            <a:r>
              <a:rPr lang="en-US" sz="1600" dirty="0" smtClean="0">
                <a:solidFill>
                  <a:schemeClr val="tx1"/>
                </a:solidFill>
              </a:rPr>
              <a:t>Regions - ($264) 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7: Develop IRWM Participation Recommendations for DACs </a:t>
            </a:r>
            <a:r>
              <a:rPr lang="en-US" sz="1600" dirty="0" smtClean="0">
                <a:solidFill>
                  <a:schemeClr val="tx1"/>
                </a:solidFill>
              </a:rPr>
              <a:t>&amp; </a:t>
            </a:r>
            <a:r>
              <a:rPr lang="en-US" sz="1600" dirty="0">
                <a:solidFill>
                  <a:schemeClr val="tx1"/>
                </a:solidFill>
              </a:rPr>
              <a:t>SDACs that are outside an IRWM </a:t>
            </a:r>
            <a:r>
              <a:rPr lang="en-US" sz="1600" dirty="0" smtClean="0">
                <a:solidFill>
                  <a:schemeClr val="tx1"/>
                </a:solidFill>
              </a:rPr>
              <a:t>region - $5,293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8: Provide Technical Assistance/Assist DACs to Prepare Funding </a:t>
            </a:r>
            <a:r>
              <a:rPr lang="en-US" sz="1600" dirty="0" smtClean="0">
                <a:solidFill>
                  <a:schemeClr val="tx1"/>
                </a:solidFill>
              </a:rPr>
              <a:t>Applications - ($42,978)</a:t>
            </a:r>
          </a:p>
          <a:p>
            <a:pPr lvl="2"/>
            <a:r>
              <a:rPr lang="en-US" sz="1600" dirty="0">
                <a:solidFill>
                  <a:schemeClr val="tx1"/>
                </a:solidFill>
              </a:rPr>
              <a:t>Task 9: Conduct Pre-application and Grant Application Workshops/ </a:t>
            </a:r>
            <a:r>
              <a:rPr lang="en-US" sz="1600" dirty="0" smtClean="0">
                <a:solidFill>
                  <a:schemeClr val="tx1"/>
                </a:solidFill>
              </a:rPr>
              <a:t>Trainings - $9,762</a:t>
            </a:r>
          </a:p>
        </p:txBody>
      </p:sp>
    </p:spTree>
    <p:extLst>
      <p:ext uri="{BB962C8B-B14F-4D97-AF65-F5344CB8AC3E}">
        <p14:creationId xmlns:p14="http://schemas.microsoft.com/office/powerpoint/2010/main" val="1295500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0"/>
            <a:ext cx="9692640" cy="1325562"/>
          </a:xfrm>
        </p:spPr>
        <p:txBody>
          <a:bodyPr/>
          <a:lstStyle/>
          <a:p>
            <a:r>
              <a:rPr lang="en-US" dirty="0" smtClean="0"/>
              <a:t> Reasons for Requested Changes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662546"/>
            <a:ext cx="8903406" cy="461950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Continue to Implement </a:t>
            </a:r>
            <a:r>
              <a:rPr lang="en-US" sz="2400" dirty="0" smtClean="0"/>
              <a:t>Phase 1 Tasks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Longer/more involved process to allocate Project Development Funding 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SGMA triggered delays </a:t>
            </a:r>
          </a:p>
          <a:p>
            <a:r>
              <a:rPr lang="en-US" sz="2400" dirty="0" smtClean="0"/>
              <a:t>Implement New Task/Activities 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Task 10: In response to feedback provided during meetings with each IRWM Region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Tribal Outreach and Engagement (Civic Spark) </a:t>
            </a:r>
          </a:p>
          <a:p>
            <a:r>
              <a:rPr lang="en-US" sz="2400" dirty="0" smtClean="0"/>
              <a:t>Continue Successes of Phase 1 </a:t>
            </a:r>
          </a:p>
          <a:p>
            <a:pPr lvl="1"/>
            <a:r>
              <a:rPr lang="en-US" sz="2400" dirty="0" smtClean="0">
                <a:solidFill>
                  <a:schemeClr val="tx1"/>
                </a:solidFill>
              </a:rPr>
              <a:t> Project Development Funding </a:t>
            </a:r>
          </a:p>
          <a:p>
            <a:r>
              <a:rPr lang="en-US" sz="2400" dirty="0" smtClean="0"/>
              <a:t>Budget Modifications due to annually adjusted SHE charge </a:t>
            </a:r>
            <a:r>
              <a:rPr lang="en-US" sz="2400" dirty="0"/>
              <a:t>r</a:t>
            </a:r>
            <a:r>
              <a:rPr lang="en-US" sz="2400" dirty="0" smtClean="0"/>
              <a:t>ates and lack of continuing Intern support and other volunteer staff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43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937" y="0"/>
            <a:ext cx="9692640" cy="1325562"/>
          </a:xfrm>
        </p:spPr>
        <p:txBody>
          <a:bodyPr/>
          <a:lstStyle/>
          <a:p>
            <a:r>
              <a:rPr lang="en-US" dirty="0" smtClean="0"/>
              <a:t>New Proposed Program Milestones 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6209087"/>
              </p:ext>
            </p:extLst>
          </p:nvPr>
        </p:nvGraphicFramePr>
        <p:xfrm>
          <a:off x="1261872" y="1828800"/>
          <a:ext cx="8595360" cy="4351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067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98722"/>
            <a:ext cx="9692640" cy="1325562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569855"/>
            <a:ext cx="8595360" cy="435133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If approved, the intent of the proposed 2020 Community Engagement Tasks will strengthen participation by representatives of DACs in the IRWM process and broaden the base of parties engaged in that process. 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Outreach will be made to identify eligible DAC and/or Tribal projects that can be added to IRWM project lists, prepare Project Information </a:t>
            </a:r>
            <a:r>
              <a:rPr lang="en-US" sz="2400" dirty="0"/>
              <a:t>F</a:t>
            </a:r>
            <a:r>
              <a:rPr lang="en-US" sz="2400" dirty="0" smtClean="0"/>
              <a:t>orms and then assist in preparing documents to allow DACs/Tribes to compete at the IRWM level to better qualify for funding at the State level.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5385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Questions/Thank You!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033" y="178117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92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72774" y="2417844"/>
            <a:ext cx="9692640" cy="1325562"/>
          </a:xfrm>
        </p:spPr>
        <p:txBody>
          <a:bodyPr>
            <a:normAutofit/>
          </a:bodyPr>
          <a:lstStyle/>
          <a:p>
            <a:pPr algn="ctr"/>
            <a:r>
              <a:rPr lang="en-US" sz="5000" dirty="0" smtClean="0"/>
              <a:t>BUDGET DETAILS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654347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Phase One and Phase One Amendment Approved </a:t>
            </a:r>
            <a:r>
              <a:rPr lang="en-US" dirty="0" smtClean="0"/>
              <a:t>Budget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413051"/>
              </p:ext>
            </p:extLst>
          </p:nvPr>
        </p:nvGraphicFramePr>
        <p:xfrm>
          <a:off x="1553029" y="1691322"/>
          <a:ext cx="8781142" cy="47965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2243">
                  <a:extLst>
                    <a:ext uri="{9D8B030D-6E8A-4147-A177-3AD203B41FA5}">
                      <a16:colId xmlns:a16="http://schemas.microsoft.com/office/drawing/2014/main" val="2701594396"/>
                    </a:ext>
                  </a:extLst>
                </a:gridCol>
                <a:gridCol w="4368011">
                  <a:extLst>
                    <a:ext uri="{9D8B030D-6E8A-4147-A177-3AD203B41FA5}">
                      <a16:colId xmlns:a16="http://schemas.microsoft.com/office/drawing/2014/main" val="3459608909"/>
                    </a:ext>
                  </a:extLst>
                </a:gridCol>
                <a:gridCol w="3050888">
                  <a:extLst>
                    <a:ext uri="{9D8B030D-6E8A-4147-A177-3AD203B41FA5}">
                      <a16:colId xmlns:a16="http://schemas.microsoft.com/office/drawing/2014/main" val="3298151773"/>
                    </a:ext>
                  </a:extLst>
                </a:gridCol>
              </a:tblGrid>
              <a:tr h="223810">
                <a:tc gridSpan="3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Phase One and Phase One Amendment Approved Budget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064249"/>
                  </a:ext>
                </a:extLst>
              </a:tr>
              <a:tr h="459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Assessment of Past or Present DAC Engagement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$ 46,650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1293500"/>
                  </a:ext>
                </a:extLst>
              </a:tr>
              <a:tr h="223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Community Water Needs Assessment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  76,300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234145"/>
                  </a:ext>
                </a:extLst>
              </a:tr>
              <a:tr h="223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52090" algn="r"/>
                        </a:tabLst>
                      </a:pPr>
                      <a:r>
                        <a:rPr lang="en-US" sz="1100">
                          <a:effectLst/>
                        </a:rPr>
                        <a:t>Community Outreach and Education	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$149,100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6762836"/>
                  </a:ext>
                </a:extLst>
              </a:tr>
              <a:tr h="459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Coordination with Project Advisory Committee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  15,300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1384880"/>
                  </a:ext>
                </a:extLst>
              </a:tr>
              <a:tr h="2238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Program Administration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$21,900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1754874"/>
                  </a:ext>
                </a:extLst>
              </a:tr>
              <a:tr h="695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Develop Individual DAC Engagement and Outreach Recommendations for IRWM Regions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$ 11,400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2106172"/>
                  </a:ext>
                </a:extLst>
              </a:tr>
              <a:tr h="69565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Develop IRWM Participation Recommendations for DACs and SDACs that are outside an IRWM region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$ 18,330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37715130"/>
                  </a:ext>
                </a:extLst>
              </a:tr>
              <a:tr h="459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Provide Technical Assistance/Assist DACs to Prepare Funding Applications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$ 59,330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4030255"/>
                  </a:ext>
                </a:extLst>
              </a:tr>
              <a:tr h="459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Conduct Pre-Application and Grant Application Workshops or Trainings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$ 17,900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46787271"/>
                  </a:ext>
                </a:extLst>
              </a:tr>
              <a:tr h="223810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$416,210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9781545"/>
                  </a:ext>
                </a:extLst>
              </a:tr>
              <a:tr h="223810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Total DACEEP Allocated Budget: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$550,000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5890466"/>
                  </a:ext>
                </a:extLst>
              </a:tr>
              <a:tr h="223810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Remaining DACEEP Budget for Phase Two: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$133,790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362219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59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DACEEP Objective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2188395"/>
            <a:ext cx="8595360" cy="4351337"/>
          </a:xfrm>
        </p:spPr>
        <p:txBody>
          <a:bodyPr>
            <a:normAutofit/>
          </a:bodyPr>
          <a:lstStyle/>
          <a:p>
            <a:r>
              <a:rPr lang="en-US" sz="2400" dirty="0"/>
              <a:t>Develop a “Regional Involvement Program” that builds understanding of community water needs and IRWM process </a:t>
            </a:r>
            <a:endParaRPr lang="en-US" sz="2400" dirty="0" smtClean="0"/>
          </a:p>
          <a:p>
            <a:r>
              <a:rPr lang="en-US" sz="2400" dirty="0" smtClean="0"/>
              <a:t>Encourage DAC </a:t>
            </a:r>
            <a:r>
              <a:rPr lang="en-US" sz="2400" dirty="0"/>
              <a:t>participation and engagement in IRWM activities </a:t>
            </a:r>
            <a:endParaRPr lang="en-US" sz="2400" dirty="0" smtClean="0"/>
          </a:p>
          <a:p>
            <a:r>
              <a:rPr lang="en-US" sz="2400" dirty="0" smtClean="0"/>
              <a:t>Total Allocated Budget for Program: $550,000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0883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963006"/>
              </p:ext>
            </p:extLst>
          </p:nvPr>
        </p:nvGraphicFramePr>
        <p:xfrm>
          <a:off x="1642683" y="1068511"/>
          <a:ext cx="8334797" cy="48683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8323">
                  <a:extLst>
                    <a:ext uri="{9D8B030D-6E8A-4147-A177-3AD203B41FA5}">
                      <a16:colId xmlns:a16="http://schemas.microsoft.com/office/drawing/2014/main" val="214584008"/>
                    </a:ext>
                  </a:extLst>
                </a:gridCol>
                <a:gridCol w="2860628">
                  <a:extLst>
                    <a:ext uri="{9D8B030D-6E8A-4147-A177-3AD203B41FA5}">
                      <a16:colId xmlns:a16="http://schemas.microsoft.com/office/drawing/2014/main" val="285268154"/>
                    </a:ext>
                  </a:extLst>
                </a:gridCol>
                <a:gridCol w="1494358">
                  <a:extLst>
                    <a:ext uri="{9D8B030D-6E8A-4147-A177-3AD203B41FA5}">
                      <a16:colId xmlns:a16="http://schemas.microsoft.com/office/drawing/2014/main" val="4289070468"/>
                    </a:ext>
                  </a:extLst>
                </a:gridCol>
                <a:gridCol w="1161875">
                  <a:extLst>
                    <a:ext uri="{9D8B030D-6E8A-4147-A177-3AD203B41FA5}">
                      <a16:colId xmlns:a16="http://schemas.microsoft.com/office/drawing/2014/main" val="2843945435"/>
                    </a:ext>
                  </a:extLst>
                </a:gridCol>
                <a:gridCol w="1769613">
                  <a:extLst>
                    <a:ext uri="{9D8B030D-6E8A-4147-A177-3AD203B41FA5}">
                      <a16:colId xmlns:a16="http://schemas.microsoft.com/office/drawing/2014/main" val="1494905459"/>
                    </a:ext>
                  </a:extLst>
                </a:gridCol>
              </a:tblGrid>
              <a:tr h="165201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January 2020 Proposed Budget Adjustments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8615918"/>
                  </a:ext>
                </a:extLst>
              </a:tr>
              <a:tr h="86238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Task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Approved Budget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Est Charges to Date (12/31/19)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2020 Total Amount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969965779"/>
                  </a:ext>
                </a:extLst>
              </a:tr>
              <a:tr h="165201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Proposed Revisions to Existing Tasks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7423680"/>
                  </a:ext>
                </a:extLst>
              </a:tr>
              <a:tr h="3394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Assessment of Past or Present DAC Engagement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$ 46,650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$42,816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</a:t>
                      </a:r>
                      <a:r>
                        <a:rPr lang="en-US" sz="1200" dirty="0" smtClean="0">
                          <a:effectLst/>
                        </a:rPr>
                        <a:t>3,014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3277370350"/>
                  </a:ext>
                </a:extLst>
              </a:tr>
              <a:tr h="3394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Community Water Needs Assessment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  76,300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$23,841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$46,881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20408854"/>
                  </a:ext>
                </a:extLst>
              </a:tr>
              <a:tr h="3394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Community Outreach and Education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$149,100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$34,096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</a:t>
                      </a:r>
                      <a:r>
                        <a:rPr lang="en-US" sz="1200" dirty="0" smtClean="0">
                          <a:effectLst/>
                        </a:rPr>
                        <a:t>133,482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092187613"/>
                  </a:ext>
                </a:extLst>
              </a:tr>
              <a:tr h="29021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3.1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Community Outreach and Tribal Engagement Plan (NEW)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</a:rPr>
                        <a:t>$19,389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436831280"/>
                  </a:ext>
                </a:extLst>
              </a:tr>
              <a:tr h="29021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</a:rPr>
                        <a:t>3.2</a:t>
                      </a:r>
                      <a:endParaRPr lang="en-US" sz="12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Regional Community Meetings - Tribal Consultation (NEW)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</a:rPr>
                        <a:t>$37,398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921647161"/>
                  </a:ext>
                </a:extLst>
              </a:tr>
              <a:tr h="435321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>
                          <a:effectLst/>
                        </a:rPr>
                        <a:t>3.3</a:t>
                      </a:r>
                      <a:endParaRPr lang="en-US" sz="12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Funding Area Educational Materials and Educational Videos Series (EXISTING)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</a:rPr>
                        <a:t>$42,387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928855763"/>
                  </a:ext>
                </a:extLst>
              </a:tr>
              <a:tr h="14510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3.4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Educational Water Tours (NEW)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</a:rPr>
                        <a:t>$19,515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2127167322"/>
                  </a:ext>
                </a:extLst>
              </a:tr>
              <a:tr h="290214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3.5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i="1" dirty="0">
                          <a:effectLst/>
                        </a:rPr>
                        <a:t>TKDACI Roadshow  (2 meetings in each County) (NEW)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i="1" dirty="0">
                          <a:effectLst/>
                        </a:rPr>
                        <a:t>$16,596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361969290"/>
                  </a:ext>
                </a:extLst>
              </a:tr>
              <a:tr h="3394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Coordination with Project Advisory Committee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  15,300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$6,562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$9,931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905694423"/>
                  </a:ext>
                </a:extLst>
              </a:tr>
              <a:tr h="16520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Program Administration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$21,900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$12,946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$17,683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2280610495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255005" y="291866"/>
            <a:ext cx="10635602" cy="77664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00" dirty="0" smtClean="0"/>
              <a:t>Combined Scope of Work and Budget for 2020 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3973753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156566"/>
              </p:ext>
            </p:extLst>
          </p:nvPr>
        </p:nvGraphicFramePr>
        <p:xfrm>
          <a:off x="1375644" y="2128205"/>
          <a:ext cx="8391443" cy="33270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447">
                  <a:extLst>
                    <a:ext uri="{9D8B030D-6E8A-4147-A177-3AD203B41FA5}">
                      <a16:colId xmlns:a16="http://schemas.microsoft.com/office/drawing/2014/main" val="1887762543"/>
                    </a:ext>
                  </a:extLst>
                </a:gridCol>
                <a:gridCol w="2880071">
                  <a:extLst>
                    <a:ext uri="{9D8B030D-6E8A-4147-A177-3AD203B41FA5}">
                      <a16:colId xmlns:a16="http://schemas.microsoft.com/office/drawing/2014/main" val="1655446145"/>
                    </a:ext>
                  </a:extLst>
                </a:gridCol>
                <a:gridCol w="1504513">
                  <a:extLst>
                    <a:ext uri="{9D8B030D-6E8A-4147-A177-3AD203B41FA5}">
                      <a16:colId xmlns:a16="http://schemas.microsoft.com/office/drawing/2014/main" val="3649755110"/>
                    </a:ext>
                  </a:extLst>
                </a:gridCol>
                <a:gridCol w="1169772">
                  <a:extLst>
                    <a:ext uri="{9D8B030D-6E8A-4147-A177-3AD203B41FA5}">
                      <a16:colId xmlns:a16="http://schemas.microsoft.com/office/drawing/2014/main" val="263337488"/>
                    </a:ext>
                  </a:extLst>
                </a:gridCol>
                <a:gridCol w="1781640">
                  <a:extLst>
                    <a:ext uri="{9D8B030D-6E8A-4147-A177-3AD203B41FA5}">
                      <a16:colId xmlns:a16="http://schemas.microsoft.com/office/drawing/2014/main" val="3112251724"/>
                    </a:ext>
                  </a:extLst>
                </a:gridCol>
              </a:tblGrid>
              <a:tr h="43522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Develop Individual DAC Engagement and Outreach Recommendations for IRWM Regions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$ 11,400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$0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$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11,664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9822999"/>
                  </a:ext>
                </a:extLst>
              </a:tr>
              <a:tr h="52318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Develop IRWM Participation Recommendations for DACs and SDACs that are outside an IRWM region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$ 18,330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$5,139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$13,037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2429575753"/>
                  </a:ext>
                </a:extLst>
              </a:tr>
              <a:tr h="3472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Provide Technical Assistance/Assist DACs to Prepare Funding Applications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$ 59,330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sng" dirty="0">
                          <a:effectLst/>
                        </a:rPr>
                        <a:t>$29,691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$102,308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3296872687"/>
                  </a:ext>
                </a:extLst>
              </a:tr>
              <a:tr h="2196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8.1</a:t>
                      </a:r>
                      <a:endParaRPr lang="en-US" sz="12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Complete project information forms/getting their project(s) on an IRWM list (EXISTING)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$22,770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528417633"/>
                  </a:ext>
                </a:extLst>
              </a:tr>
              <a:tr h="2196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8.2</a:t>
                      </a:r>
                      <a:endParaRPr lang="en-US" sz="1200" i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Attend IRWM Meetings/Tulare Basin IRWM coordination meetings (EXISTING)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$5,369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412272419"/>
                  </a:ext>
                </a:extLst>
              </a:tr>
              <a:tr h="219696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8.3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Project Development - Implementation Funding Application Costs (EXISTING)</a:t>
                      </a:r>
                      <a:endParaRPr lang="en-US" sz="12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$74,168</a:t>
                      </a:r>
                      <a:endParaRPr lang="en-US" sz="110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28929279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963528"/>
              </p:ext>
            </p:extLst>
          </p:nvPr>
        </p:nvGraphicFramePr>
        <p:xfrm>
          <a:off x="1375644" y="1070116"/>
          <a:ext cx="8391442" cy="105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5447">
                  <a:extLst>
                    <a:ext uri="{9D8B030D-6E8A-4147-A177-3AD203B41FA5}">
                      <a16:colId xmlns:a16="http://schemas.microsoft.com/office/drawing/2014/main" val="1970055036"/>
                    </a:ext>
                  </a:extLst>
                </a:gridCol>
                <a:gridCol w="2880069">
                  <a:extLst>
                    <a:ext uri="{9D8B030D-6E8A-4147-A177-3AD203B41FA5}">
                      <a16:colId xmlns:a16="http://schemas.microsoft.com/office/drawing/2014/main" val="564903859"/>
                    </a:ext>
                  </a:extLst>
                </a:gridCol>
                <a:gridCol w="1504514">
                  <a:extLst>
                    <a:ext uri="{9D8B030D-6E8A-4147-A177-3AD203B41FA5}">
                      <a16:colId xmlns:a16="http://schemas.microsoft.com/office/drawing/2014/main" val="1533138141"/>
                    </a:ext>
                  </a:extLst>
                </a:gridCol>
                <a:gridCol w="1169772">
                  <a:extLst>
                    <a:ext uri="{9D8B030D-6E8A-4147-A177-3AD203B41FA5}">
                      <a16:colId xmlns:a16="http://schemas.microsoft.com/office/drawing/2014/main" val="1510131958"/>
                    </a:ext>
                  </a:extLst>
                </a:gridCol>
                <a:gridCol w="1781640">
                  <a:extLst>
                    <a:ext uri="{9D8B030D-6E8A-4147-A177-3AD203B41FA5}">
                      <a16:colId xmlns:a16="http://schemas.microsoft.com/office/drawing/2014/main" val="2808818527"/>
                    </a:ext>
                  </a:extLst>
                </a:gridCol>
              </a:tblGrid>
              <a:tr h="165201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January 2020 Proposed Budget </a:t>
                      </a:r>
                      <a:r>
                        <a:rPr lang="en-US" sz="1200" dirty="0" smtClean="0">
                          <a:effectLst/>
                        </a:rPr>
                        <a:t>Adjustments (CONTINUED)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99475"/>
                  </a:ext>
                </a:extLst>
              </a:tr>
              <a:tr h="86238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Task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Approved Budget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Est Charges to Date (12/31/19)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2020 Total Amount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878361757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97766" y="434192"/>
            <a:ext cx="10635602" cy="776646"/>
          </a:xfrm>
          <a:prstGeom prst="rect">
            <a:avLst/>
          </a:prstGeom>
        </p:spPr>
        <p:txBody>
          <a:bodyPr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00" dirty="0" smtClean="0"/>
              <a:t>Combined Scope of Work and Budget for 2020 (Continued)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1599641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344766"/>
              </p:ext>
            </p:extLst>
          </p:nvPr>
        </p:nvGraphicFramePr>
        <p:xfrm>
          <a:off x="1060056" y="2233402"/>
          <a:ext cx="9022619" cy="3706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835">
                  <a:extLst>
                    <a:ext uri="{9D8B030D-6E8A-4147-A177-3AD203B41FA5}">
                      <a16:colId xmlns:a16="http://schemas.microsoft.com/office/drawing/2014/main" val="211618238"/>
                    </a:ext>
                  </a:extLst>
                </a:gridCol>
                <a:gridCol w="3096699">
                  <a:extLst>
                    <a:ext uri="{9D8B030D-6E8A-4147-A177-3AD203B41FA5}">
                      <a16:colId xmlns:a16="http://schemas.microsoft.com/office/drawing/2014/main" val="4106935098"/>
                    </a:ext>
                  </a:extLst>
                </a:gridCol>
                <a:gridCol w="1617677">
                  <a:extLst>
                    <a:ext uri="{9D8B030D-6E8A-4147-A177-3AD203B41FA5}">
                      <a16:colId xmlns:a16="http://schemas.microsoft.com/office/drawing/2014/main" val="3498984693"/>
                    </a:ext>
                  </a:extLst>
                </a:gridCol>
                <a:gridCol w="1257759">
                  <a:extLst>
                    <a:ext uri="{9D8B030D-6E8A-4147-A177-3AD203B41FA5}">
                      <a16:colId xmlns:a16="http://schemas.microsoft.com/office/drawing/2014/main" val="360122460"/>
                    </a:ext>
                  </a:extLst>
                </a:gridCol>
                <a:gridCol w="1915649">
                  <a:extLst>
                    <a:ext uri="{9D8B030D-6E8A-4147-A177-3AD203B41FA5}">
                      <a16:colId xmlns:a16="http://schemas.microsoft.com/office/drawing/2014/main" val="2691635588"/>
                    </a:ext>
                  </a:extLst>
                </a:gridCol>
              </a:tblGrid>
              <a:tr h="57017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9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Conduct Pre-Application and Grant Application Workshops or Trainings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$ 17,900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u="sng" dirty="0">
                          <a:solidFill>
                            <a:schemeClr val="tx1"/>
                          </a:solidFill>
                          <a:effectLst/>
                        </a:rPr>
                        <a:t>$13,204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$8,138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>
                    <a:solidFill>
                      <a:srgbClr val="E8EF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614871"/>
                  </a:ext>
                </a:extLst>
              </a:tr>
              <a:tr h="285089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New Proposed Task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8138870"/>
                  </a:ext>
                </a:extLst>
              </a:tr>
              <a:tr h="28508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TKFA IRWM Activities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$31,470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3730768359"/>
                  </a:ext>
                </a:extLst>
              </a:tr>
              <a:tr h="285089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Proposed 2020 Budget Subtotal: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</a:t>
                      </a:r>
                      <a:r>
                        <a:rPr lang="en-US" sz="1200" dirty="0" smtClean="0">
                          <a:effectLst/>
                        </a:rPr>
                        <a:t>377,607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576814"/>
                  </a:ext>
                </a:extLst>
              </a:tr>
              <a:tr h="285089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Total Allocated Budget: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$550,000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6195899"/>
                  </a:ext>
                </a:extLst>
              </a:tr>
              <a:tr h="285089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Phase 1 and Phase 1 Amendment Approved Budget:  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$416,210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523987"/>
                  </a:ext>
                </a:extLst>
              </a:tr>
              <a:tr h="570178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Estimated Phase 1 and Phase 1 Amendment Expenditures to date as of 12/31/2019: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</a:t>
                      </a:r>
                      <a:r>
                        <a:rPr lang="en-US" sz="1200" dirty="0" smtClean="0">
                          <a:effectLst/>
                        </a:rPr>
                        <a:t>172,392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668729"/>
                  </a:ext>
                </a:extLst>
              </a:tr>
              <a:tr h="570178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Phase 1 and Phase 1 Amendment Remaining Balance (12/31/2019):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</a:t>
                      </a:r>
                      <a:r>
                        <a:rPr lang="en-US" sz="1200" dirty="0" smtClean="0">
                          <a:effectLst/>
                        </a:rPr>
                        <a:t>243,818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47458"/>
                  </a:ext>
                </a:extLst>
              </a:tr>
              <a:tr h="285089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Remaining Unallocated Budget for Phase Two: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$133,790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475523"/>
                  </a:ext>
                </a:extLst>
              </a:tr>
              <a:tr h="285089">
                <a:tc gridSpan="2"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Total Budget Available for 2020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$</a:t>
                      </a:r>
                      <a:r>
                        <a:rPr lang="en-US" sz="1200" smtClean="0">
                          <a:effectLst/>
                        </a:rPr>
                        <a:t>377,608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5904140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899160"/>
              </p:ext>
            </p:extLst>
          </p:nvPr>
        </p:nvGraphicFramePr>
        <p:xfrm>
          <a:off x="1060055" y="1193076"/>
          <a:ext cx="9022619" cy="105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34835">
                  <a:extLst>
                    <a:ext uri="{9D8B030D-6E8A-4147-A177-3AD203B41FA5}">
                      <a16:colId xmlns:a16="http://schemas.microsoft.com/office/drawing/2014/main" val="1970055036"/>
                    </a:ext>
                  </a:extLst>
                </a:gridCol>
                <a:gridCol w="3096699">
                  <a:extLst>
                    <a:ext uri="{9D8B030D-6E8A-4147-A177-3AD203B41FA5}">
                      <a16:colId xmlns:a16="http://schemas.microsoft.com/office/drawing/2014/main" val="564903859"/>
                    </a:ext>
                  </a:extLst>
                </a:gridCol>
                <a:gridCol w="1617678">
                  <a:extLst>
                    <a:ext uri="{9D8B030D-6E8A-4147-A177-3AD203B41FA5}">
                      <a16:colId xmlns:a16="http://schemas.microsoft.com/office/drawing/2014/main" val="1533138141"/>
                    </a:ext>
                  </a:extLst>
                </a:gridCol>
                <a:gridCol w="1257758">
                  <a:extLst>
                    <a:ext uri="{9D8B030D-6E8A-4147-A177-3AD203B41FA5}">
                      <a16:colId xmlns:a16="http://schemas.microsoft.com/office/drawing/2014/main" val="1510131958"/>
                    </a:ext>
                  </a:extLst>
                </a:gridCol>
                <a:gridCol w="1915649">
                  <a:extLst>
                    <a:ext uri="{9D8B030D-6E8A-4147-A177-3AD203B41FA5}">
                      <a16:colId xmlns:a16="http://schemas.microsoft.com/office/drawing/2014/main" val="2808818527"/>
                    </a:ext>
                  </a:extLst>
                </a:gridCol>
              </a:tblGrid>
              <a:tr h="165201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January 2020 Proposed Budget </a:t>
                      </a:r>
                      <a:r>
                        <a:rPr lang="en-US" sz="1200" dirty="0" smtClean="0">
                          <a:effectLst/>
                        </a:rPr>
                        <a:t>Adjustments (CONTINUED)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99475"/>
                  </a:ext>
                </a:extLst>
              </a:tr>
              <a:tr h="86238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Task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Approved Budget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Est Charges to Date (12/31/19) 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2020 Total Amount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8548" marR="28548" marT="0" marB="0"/>
                </a:tc>
                <a:extLst>
                  <a:ext uri="{0D108BD9-81ED-4DB2-BD59-A6C34878D82A}">
                    <a16:rowId xmlns:a16="http://schemas.microsoft.com/office/drawing/2014/main" val="1878361757"/>
                  </a:ext>
                </a:extLst>
              </a:tr>
            </a:tbl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497766" y="434192"/>
            <a:ext cx="10635602" cy="776646"/>
          </a:xfrm>
          <a:prstGeom prst="rect">
            <a:avLst/>
          </a:prstGeom>
        </p:spPr>
        <p:txBody>
          <a:bodyPr anchor="t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00" dirty="0" smtClean="0"/>
              <a:t>Combined Scope of Work and Budget for 2020 (Continued)</a:t>
            </a:r>
            <a:endParaRPr lang="en-US" sz="3900" dirty="0"/>
          </a:p>
        </p:txBody>
      </p:sp>
    </p:spTree>
    <p:extLst>
      <p:ext uri="{BB962C8B-B14F-4D97-AF65-F5344CB8AC3E}">
        <p14:creationId xmlns:p14="http://schemas.microsoft.com/office/powerpoint/2010/main" val="4216082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877" y="484924"/>
            <a:ext cx="10318972" cy="1301346"/>
          </a:xfrm>
        </p:spPr>
        <p:txBody>
          <a:bodyPr anchor="t">
            <a:noAutofit/>
          </a:bodyPr>
          <a:lstStyle/>
          <a:p>
            <a:r>
              <a:rPr lang="en-US" sz="3600" dirty="0" smtClean="0"/>
              <a:t>Tulare-Kern </a:t>
            </a:r>
            <a:r>
              <a:rPr lang="en-US" sz="3600" dirty="0"/>
              <a:t>DACIP </a:t>
            </a:r>
            <a:br>
              <a:rPr lang="en-US" sz="3600" dirty="0"/>
            </a:br>
            <a:r>
              <a:rPr lang="en-US" sz="3600" dirty="0" smtClean="0"/>
              <a:t>DACEEP Past and Present Approval Process</a:t>
            </a:r>
            <a:endParaRPr lang="en-US" sz="3600" dirty="0"/>
          </a:p>
        </p:txBody>
      </p:sp>
      <p:sp>
        <p:nvSpPr>
          <p:cNvPr id="4" name="Oval 3"/>
          <p:cNvSpPr/>
          <p:nvPr/>
        </p:nvSpPr>
        <p:spPr>
          <a:xfrm>
            <a:off x="706877" y="2413591"/>
            <a:ext cx="3271491" cy="31794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tx1"/>
                </a:solidFill>
              </a:rPr>
              <a:t>Phase 1: </a:t>
            </a:r>
          </a:p>
          <a:p>
            <a:pPr algn="ctr"/>
            <a:r>
              <a:rPr lang="en-US" sz="1500" dirty="0" smtClean="0"/>
              <a:t>Evaluate Present DAC Engagement in IRWM Activities &amp; Develop Educational Tools</a:t>
            </a:r>
            <a:endParaRPr lang="en-US" sz="1500" b="1" dirty="0">
              <a:solidFill>
                <a:schemeClr val="tx1"/>
              </a:solidFill>
            </a:endParaRPr>
          </a:p>
          <a:p>
            <a:pPr algn="ctr"/>
            <a:r>
              <a:rPr lang="en-US" sz="1500" b="1" dirty="0" smtClean="0">
                <a:solidFill>
                  <a:schemeClr val="tx1"/>
                </a:solidFill>
              </a:rPr>
              <a:t>    August 2018</a:t>
            </a:r>
            <a:endParaRPr lang="en-US" sz="1500" b="1" dirty="0">
              <a:solidFill>
                <a:schemeClr val="tx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93075" y="2413591"/>
            <a:ext cx="3110416" cy="3093112"/>
          </a:xfrm>
          <a:prstGeom prst="ellipse">
            <a:avLst/>
          </a:prstGeom>
          <a:solidFill>
            <a:srgbClr val="00B0F0"/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1" dirty="0" smtClean="0">
              <a:solidFill>
                <a:schemeClr val="tx1"/>
              </a:solidFill>
            </a:endParaRPr>
          </a:p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dirty="0" smtClean="0">
                <a:solidFill>
                  <a:schemeClr val="tx1"/>
                </a:solidFill>
              </a:rPr>
              <a:t>Phase </a:t>
            </a:r>
            <a:r>
              <a:rPr lang="en-US" sz="1500" b="1" dirty="0">
                <a:solidFill>
                  <a:schemeClr val="tx1"/>
                </a:solidFill>
              </a:rPr>
              <a:t>2:</a:t>
            </a:r>
          </a:p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dirty="0" smtClean="0"/>
              <a:t>Additional Program </a:t>
            </a:r>
            <a:r>
              <a:rPr lang="en-US" sz="1500" dirty="0"/>
              <a:t>Activities to Improve &amp; Sustain DAC Engagement </a:t>
            </a:r>
          </a:p>
          <a:p>
            <a:pPr mar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1" dirty="0">
                <a:solidFill>
                  <a:schemeClr val="tx1"/>
                </a:solidFill>
              </a:rPr>
              <a:t>January 2020 </a:t>
            </a:r>
          </a:p>
        </p:txBody>
      </p:sp>
      <p:sp>
        <p:nvSpPr>
          <p:cNvPr id="8" name="Oval 7"/>
          <p:cNvSpPr/>
          <p:nvPr/>
        </p:nvSpPr>
        <p:spPr>
          <a:xfrm>
            <a:off x="4191856" y="2413591"/>
            <a:ext cx="3287731" cy="317948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smtClean="0">
                <a:solidFill>
                  <a:schemeClr val="tx1"/>
                </a:solidFill>
              </a:rPr>
              <a:t>Phase 1 Amendment: </a:t>
            </a:r>
          </a:p>
          <a:p>
            <a:pPr algn="ctr"/>
            <a:r>
              <a:rPr lang="en-US" sz="1500" dirty="0" smtClean="0"/>
              <a:t>Continue Evaluation of DAC Engagement &amp; Begin Additional </a:t>
            </a:r>
            <a:r>
              <a:rPr lang="en-US" sz="1500" dirty="0"/>
              <a:t>Program Activities </a:t>
            </a:r>
            <a:endParaRPr lang="en-US" sz="1500" dirty="0" smtClean="0"/>
          </a:p>
          <a:p>
            <a:pPr algn="ctr"/>
            <a:r>
              <a:rPr lang="en-US" sz="1500" b="1" dirty="0" smtClean="0">
                <a:solidFill>
                  <a:schemeClr val="tx1"/>
                </a:solidFill>
              </a:rPr>
              <a:t>October 2018 </a:t>
            </a:r>
            <a:endParaRPr lang="en-US" sz="15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37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/>
              <a:t>Phase 1 &amp; Phase 1 Amendment Key Accomplishments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2062717"/>
            <a:ext cx="5328933" cy="3678865"/>
          </a:xfrm>
        </p:spPr>
        <p:txBody>
          <a:bodyPr>
            <a:normAutofit/>
          </a:bodyPr>
          <a:lstStyle/>
          <a:p>
            <a:r>
              <a:rPr lang="en-US" sz="2200" dirty="0"/>
              <a:t>Developed and Released </a:t>
            </a:r>
            <a:r>
              <a:rPr lang="en-US" sz="2200" dirty="0" smtClean="0"/>
              <a:t>DAC IRWM Participation Survey </a:t>
            </a:r>
          </a:p>
          <a:p>
            <a:r>
              <a:rPr lang="en-US" sz="2200" dirty="0" smtClean="0"/>
              <a:t>Developed </a:t>
            </a:r>
            <a:r>
              <a:rPr lang="en-US" sz="2200" dirty="0"/>
              <a:t>and Released Community Needs Assessment Survey </a:t>
            </a:r>
          </a:p>
          <a:p>
            <a:r>
              <a:rPr lang="en-US" sz="2200" dirty="0" smtClean="0"/>
              <a:t>Held Four (4) Workshops </a:t>
            </a:r>
          </a:p>
          <a:p>
            <a:pPr lvl="1"/>
            <a:r>
              <a:rPr lang="en-US" sz="1800" dirty="0" smtClean="0"/>
              <a:t>Kings Basin Water Authority IRWM/Westside San Joaquin IRWM: Selma</a:t>
            </a:r>
          </a:p>
          <a:p>
            <a:pPr lvl="1"/>
            <a:r>
              <a:rPr lang="en-US" sz="1800" dirty="0" smtClean="0"/>
              <a:t>Kern County IRWM: Bakersfield</a:t>
            </a:r>
          </a:p>
          <a:p>
            <a:pPr lvl="1"/>
            <a:r>
              <a:rPr lang="en-US" sz="1800" dirty="0" smtClean="0"/>
              <a:t>Southern Sierra IRWM: Squaw Valley</a:t>
            </a:r>
          </a:p>
          <a:p>
            <a:pPr lvl="1"/>
            <a:r>
              <a:rPr lang="en-US" sz="1800" dirty="0" err="1" smtClean="0"/>
              <a:t>Poso</a:t>
            </a:r>
            <a:r>
              <a:rPr lang="en-US" sz="1800" dirty="0" smtClean="0"/>
              <a:t> Creek IRWM: Wasco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14" y="1401774"/>
            <a:ext cx="4037236" cy="52246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484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/>
              <a:t>Phase 1 &amp; Phase 1 Amendment Key Accomplishments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1828800"/>
            <a:ext cx="5851447" cy="4635795"/>
          </a:xfrm>
        </p:spPr>
        <p:txBody>
          <a:bodyPr>
            <a:normAutofit lnSpcReduction="10000"/>
          </a:bodyPr>
          <a:lstStyle/>
          <a:p>
            <a:r>
              <a:rPr lang="en-US" sz="2200" dirty="0"/>
              <a:t>Assisted Several DACs in obtaining Project Development Funding </a:t>
            </a:r>
          </a:p>
          <a:p>
            <a:r>
              <a:rPr lang="en-US" sz="2200" dirty="0"/>
              <a:t>Submitted Combined Total of Twelve (12) DAC Project Information Forms &amp; Project Information </a:t>
            </a:r>
            <a:r>
              <a:rPr lang="en-US" sz="2200" dirty="0" smtClean="0"/>
              <a:t>Forms</a:t>
            </a:r>
          </a:p>
          <a:p>
            <a:r>
              <a:rPr lang="en-US" sz="2200" dirty="0" smtClean="0"/>
              <a:t>Developed Bilingual (English and Spanish) Educational Documents </a:t>
            </a:r>
          </a:p>
          <a:p>
            <a:pPr lvl="1"/>
            <a:r>
              <a:rPr lang="en-US" sz="2000" dirty="0" smtClean="0"/>
              <a:t>Get to Know Your IRWM Factsheets</a:t>
            </a:r>
          </a:p>
          <a:p>
            <a:pPr lvl="1"/>
            <a:r>
              <a:rPr lang="en-US" sz="2000" dirty="0" smtClean="0"/>
              <a:t>TKFA DACIP Informational Sheet</a:t>
            </a:r>
          </a:p>
          <a:p>
            <a:r>
              <a:rPr lang="en-US" sz="2200" dirty="0" smtClean="0"/>
              <a:t>Reconvened White Areas </a:t>
            </a:r>
            <a:r>
              <a:rPr lang="en-US" sz="2200" dirty="0"/>
              <a:t>W</a:t>
            </a:r>
            <a:r>
              <a:rPr lang="en-US" sz="2200" dirty="0" smtClean="0"/>
              <a:t>orking </a:t>
            </a:r>
            <a:r>
              <a:rPr lang="en-US" sz="2200" dirty="0"/>
              <a:t>G</a:t>
            </a:r>
            <a:r>
              <a:rPr lang="en-US" sz="2200" dirty="0" smtClean="0"/>
              <a:t>roup</a:t>
            </a:r>
          </a:p>
          <a:p>
            <a:r>
              <a:rPr lang="en-US" sz="2200" dirty="0" smtClean="0"/>
              <a:t>Selected </a:t>
            </a:r>
            <a:r>
              <a:rPr lang="en-US" sz="2200" dirty="0"/>
              <a:t>Communities to Conduct Septic System Surveys </a:t>
            </a:r>
          </a:p>
          <a:p>
            <a:endParaRPr lang="en-US" sz="2200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48" y="1548818"/>
            <a:ext cx="3604866" cy="466512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803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153109"/>
            <a:ext cx="969264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 smtClean="0"/>
              <a:t>DACEEP Phase 2 Proposal Presentation Objectives   </a:t>
            </a:r>
            <a:endParaRPr lang="en-US" sz="42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61872" y="1682585"/>
            <a:ext cx="6177153" cy="4849618"/>
          </a:xfrm>
        </p:spPr>
        <p:txBody>
          <a:bodyPr>
            <a:normAutofit/>
          </a:bodyPr>
          <a:lstStyle/>
          <a:p>
            <a:r>
              <a:rPr lang="en-US" b="1" dirty="0" smtClean="0"/>
              <a:t>Assessment of Present DAC Engagement in IRWM 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DAC </a:t>
            </a:r>
            <a:r>
              <a:rPr lang="en-US" dirty="0" smtClean="0"/>
              <a:t>Updated </a:t>
            </a:r>
            <a:r>
              <a:rPr lang="en-US" dirty="0"/>
              <a:t>P</a:t>
            </a:r>
            <a:r>
              <a:rPr lang="en-US" dirty="0" smtClean="0"/>
              <a:t>articipation </a:t>
            </a:r>
            <a:r>
              <a:rPr lang="en-US" dirty="0"/>
              <a:t>S</a:t>
            </a:r>
            <a:r>
              <a:rPr lang="en-US" dirty="0" smtClean="0"/>
              <a:t>ummary</a:t>
            </a:r>
            <a:r>
              <a:rPr lang="en-US" dirty="0"/>
              <a:t>, </a:t>
            </a:r>
            <a:r>
              <a:rPr lang="en-US" dirty="0" smtClean="0"/>
              <a:t>Survey </a:t>
            </a:r>
            <a:r>
              <a:rPr lang="en-US" dirty="0"/>
              <a:t>R</a:t>
            </a:r>
            <a:r>
              <a:rPr lang="en-US" dirty="0" smtClean="0"/>
              <a:t>esponses</a:t>
            </a:r>
            <a:r>
              <a:rPr lang="en-US" dirty="0"/>
              <a:t>, </a:t>
            </a:r>
            <a:r>
              <a:rPr lang="en-US" dirty="0" smtClean="0"/>
              <a:t>Summarize </a:t>
            </a:r>
            <a:r>
              <a:rPr lang="en-US" dirty="0"/>
              <a:t>F</a:t>
            </a:r>
            <a:r>
              <a:rPr lang="en-US" dirty="0" smtClean="0"/>
              <a:t>indings </a:t>
            </a:r>
            <a:r>
              <a:rPr lang="en-US" dirty="0"/>
              <a:t>and </a:t>
            </a:r>
            <a:r>
              <a:rPr lang="en-US" dirty="0" smtClean="0"/>
              <a:t>Develop </a:t>
            </a:r>
            <a:r>
              <a:rPr lang="en-US" dirty="0"/>
              <a:t>R</a:t>
            </a:r>
            <a:r>
              <a:rPr lang="en-US" dirty="0" smtClean="0"/>
              <a:t>ecommendations </a:t>
            </a:r>
            <a:endParaRPr lang="en-US" dirty="0"/>
          </a:p>
          <a:p>
            <a:pPr lvl="1"/>
            <a:r>
              <a:rPr lang="en-US" dirty="0"/>
              <a:t>I</a:t>
            </a:r>
            <a:r>
              <a:rPr lang="en-US" dirty="0" smtClean="0"/>
              <a:t>ncorporate </a:t>
            </a:r>
            <a:r>
              <a:rPr lang="en-US" dirty="0"/>
              <a:t>F</a:t>
            </a:r>
            <a:r>
              <a:rPr lang="en-US" dirty="0" smtClean="0"/>
              <a:t>eedback </a:t>
            </a:r>
            <a:r>
              <a:rPr lang="en-US" dirty="0"/>
              <a:t>P</a:t>
            </a:r>
            <a:r>
              <a:rPr lang="en-US" dirty="0" smtClean="0"/>
              <a:t>rovided </a:t>
            </a:r>
            <a:r>
              <a:rPr lang="en-US" dirty="0"/>
              <a:t>by the IRWM </a:t>
            </a:r>
            <a:r>
              <a:rPr lang="en-US" dirty="0" smtClean="0"/>
              <a:t>Regions </a:t>
            </a:r>
          </a:p>
          <a:p>
            <a:pPr lvl="1"/>
            <a:r>
              <a:rPr lang="en-US" dirty="0" smtClean="0"/>
              <a:t>Prepare </a:t>
            </a:r>
            <a:r>
              <a:rPr lang="en-US" dirty="0"/>
              <a:t>DAC Outreach and Engagement Recommendations Report</a:t>
            </a:r>
            <a:endParaRPr lang="en-US" dirty="0" smtClean="0"/>
          </a:p>
          <a:p>
            <a:r>
              <a:rPr lang="en-US" b="1" dirty="0" smtClean="0"/>
              <a:t>Community Water Needs Assessment 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Community Needs Assessment Survey Responses and Prepare Draft and Final Summary Reports </a:t>
            </a:r>
          </a:p>
          <a:p>
            <a:pPr lvl="1"/>
            <a:r>
              <a:rPr lang="en-US" dirty="0" smtClean="0"/>
              <a:t>Conduct </a:t>
            </a:r>
            <a:r>
              <a:rPr lang="en-US" dirty="0"/>
              <a:t>S</a:t>
            </a:r>
            <a:r>
              <a:rPr lang="en-US" dirty="0" smtClean="0"/>
              <a:t>urveys and Collect </a:t>
            </a:r>
            <a:r>
              <a:rPr lang="en-US" dirty="0"/>
              <a:t>Information on Communities Relying on Individual Septic </a:t>
            </a:r>
            <a:r>
              <a:rPr lang="en-US" dirty="0" smtClean="0"/>
              <a:t>Systems</a:t>
            </a:r>
          </a:p>
          <a:p>
            <a:pPr lvl="2"/>
            <a:r>
              <a:rPr lang="en-US" dirty="0"/>
              <a:t>Five Points, Fresno County</a:t>
            </a:r>
          </a:p>
          <a:p>
            <a:pPr lvl="2"/>
            <a:r>
              <a:rPr lang="en-US" dirty="0" err="1"/>
              <a:t>Allensworth</a:t>
            </a:r>
            <a:r>
              <a:rPr lang="en-US" dirty="0"/>
              <a:t>, Tulare County </a:t>
            </a:r>
          </a:p>
          <a:p>
            <a:pPr lvl="2"/>
            <a:r>
              <a:rPr lang="en-US" dirty="0"/>
              <a:t>Hardwick, Kings County </a:t>
            </a:r>
          </a:p>
          <a:p>
            <a:pPr lvl="2"/>
            <a:r>
              <a:rPr lang="en-US" dirty="0" err="1"/>
              <a:t>Athal</a:t>
            </a:r>
            <a:r>
              <a:rPr lang="en-US" dirty="0"/>
              <a:t>, </a:t>
            </a:r>
            <a:r>
              <a:rPr lang="en-US" dirty="0" err="1"/>
              <a:t>Doney</a:t>
            </a:r>
            <a:r>
              <a:rPr lang="en-US" dirty="0"/>
              <a:t> Street, Choate Street and </a:t>
            </a:r>
            <a:r>
              <a:rPr lang="en-US" dirty="0" err="1"/>
              <a:t>Mettler</a:t>
            </a:r>
            <a:r>
              <a:rPr lang="en-US" dirty="0"/>
              <a:t>, Kern County  </a:t>
            </a:r>
          </a:p>
          <a:p>
            <a:pPr lvl="2"/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92686" y="2269025"/>
            <a:ext cx="4023360" cy="301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18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/>
              <a:t>DACEEP Phase </a:t>
            </a:r>
            <a:r>
              <a:rPr lang="en-US" sz="4200" dirty="0" smtClean="0"/>
              <a:t>2 Proposal Presentation Objectives   </a:t>
            </a:r>
            <a:endParaRPr lang="en-US" sz="4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61872" y="2022297"/>
            <a:ext cx="8595360" cy="4351337"/>
          </a:xfrm>
        </p:spPr>
        <p:txBody>
          <a:bodyPr/>
          <a:lstStyle/>
          <a:p>
            <a:r>
              <a:rPr lang="en-US" sz="2200" b="1" dirty="0" smtClean="0"/>
              <a:t>Community and Tribal Engagement Outreach</a:t>
            </a:r>
          </a:p>
          <a:p>
            <a:pPr lvl="1"/>
            <a:r>
              <a:rPr lang="en-US" dirty="0" smtClean="0"/>
              <a:t>Develop outreach plan and conduct community outreach</a:t>
            </a:r>
          </a:p>
          <a:p>
            <a:pPr lvl="1"/>
            <a:r>
              <a:rPr lang="en-US" dirty="0" smtClean="0"/>
              <a:t>Work </a:t>
            </a:r>
            <a:r>
              <a:rPr lang="en-US" dirty="0"/>
              <a:t>with Civic Sparks, Tulare County and other relevant stakeholders (e.g. IRWM representatives, DWR’s Tribal Liaison, others) to develop a Tribal engagement plan </a:t>
            </a:r>
            <a:endParaRPr lang="en-US" sz="2000" b="1" dirty="0"/>
          </a:p>
          <a:p>
            <a:r>
              <a:rPr lang="en-US" sz="2200" b="1" dirty="0" smtClean="0"/>
              <a:t>Conduct Regional Community </a:t>
            </a:r>
            <a:r>
              <a:rPr lang="en-US" sz="2200" b="1" dirty="0"/>
              <a:t>Meetings and Tribal Consultations to ground truth Needs Assessment </a:t>
            </a:r>
          </a:p>
          <a:p>
            <a:pPr lvl="1"/>
            <a:r>
              <a:rPr lang="en-US" dirty="0"/>
              <a:t>Facilitate Community Meetings and Tribal Consultations </a:t>
            </a:r>
          </a:p>
          <a:p>
            <a:r>
              <a:rPr lang="en-US" sz="2200" b="1" dirty="0" smtClean="0"/>
              <a:t>Funding </a:t>
            </a:r>
            <a:r>
              <a:rPr lang="en-US" sz="2200" b="1" dirty="0"/>
              <a:t>Area Bilingual (English and Spanish) Communication and Educational </a:t>
            </a:r>
            <a:r>
              <a:rPr lang="en-US" sz="2200" b="1" dirty="0" smtClean="0"/>
              <a:t>Tools</a:t>
            </a:r>
          </a:p>
          <a:p>
            <a:pPr lvl="1"/>
            <a:r>
              <a:rPr lang="en-US" dirty="0" smtClean="0"/>
              <a:t>Develop messaging memo, finalize case studies and develop bilingual educational video series</a:t>
            </a:r>
            <a:endParaRPr lang="en-US" dirty="0"/>
          </a:p>
          <a:p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175086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822" y="502199"/>
            <a:ext cx="969264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/>
              <a:t>DACEEP Phase </a:t>
            </a:r>
            <a:r>
              <a:rPr lang="en-US" sz="4200" dirty="0" smtClean="0"/>
              <a:t>2 Proposal Presentation Objectives   </a:t>
            </a:r>
            <a:endParaRPr lang="en-US" sz="4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42822" y="2299699"/>
            <a:ext cx="6092926" cy="4351337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Educational </a:t>
            </a:r>
            <a:r>
              <a:rPr lang="en-US" sz="2200" b="1" dirty="0"/>
              <a:t>Water Management Tours </a:t>
            </a:r>
          </a:p>
          <a:p>
            <a:pPr lvl="1"/>
            <a:r>
              <a:rPr lang="en-US" dirty="0" smtClean="0"/>
              <a:t>Up to </a:t>
            </a:r>
            <a:r>
              <a:rPr lang="en-US" dirty="0"/>
              <a:t>two (2) educational </a:t>
            </a:r>
            <a:r>
              <a:rPr lang="en-US" dirty="0" smtClean="0"/>
              <a:t>tours focused </a:t>
            </a:r>
            <a:r>
              <a:rPr lang="en-US" dirty="0"/>
              <a:t>on </a:t>
            </a:r>
            <a:r>
              <a:rPr lang="en-US" dirty="0" smtClean="0"/>
              <a:t>integrated </a:t>
            </a:r>
            <a:r>
              <a:rPr lang="en-US" dirty="0"/>
              <a:t>water management, including water sources, uses, users, movement of water and </a:t>
            </a:r>
            <a:r>
              <a:rPr lang="en-US" dirty="0" smtClean="0"/>
              <a:t>challenges </a:t>
            </a:r>
            <a:r>
              <a:rPr lang="en-US" dirty="0"/>
              <a:t>and </a:t>
            </a:r>
            <a:r>
              <a:rPr lang="en-US" dirty="0" smtClean="0"/>
              <a:t>how </a:t>
            </a:r>
            <a:r>
              <a:rPr lang="en-US" dirty="0"/>
              <a:t>the IRWM program work and examples of successful </a:t>
            </a:r>
            <a:r>
              <a:rPr lang="en-US" dirty="0" smtClean="0"/>
              <a:t>projects</a:t>
            </a:r>
            <a:endParaRPr lang="en-US" sz="2000" b="1" dirty="0"/>
          </a:p>
          <a:p>
            <a:r>
              <a:rPr lang="en-US" sz="2200" b="1" dirty="0" smtClean="0"/>
              <a:t>TKDACI Roadshow</a:t>
            </a:r>
            <a:endParaRPr lang="en-US" sz="2200" b="1" dirty="0"/>
          </a:p>
          <a:p>
            <a:pPr lvl="1"/>
            <a:r>
              <a:rPr lang="en-US" dirty="0" smtClean="0"/>
              <a:t>Work </a:t>
            </a:r>
            <a:r>
              <a:rPr lang="en-US" dirty="0"/>
              <a:t>with County of Tulare to </a:t>
            </a:r>
            <a:r>
              <a:rPr lang="en-US" dirty="0" smtClean="0"/>
              <a:t>conduct </a:t>
            </a:r>
            <a:r>
              <a:rPr lang="en-US" dirty="0"/>
              <a:t>at least one and up to two </a:t>
            </a:r>
            <a:r>
              <a:rPr lang="en-US" dirty="0" smtClean="0"/>
              <a:t>County </a:t>
            </a:r>
            <a:r>
              <a:rPr lang="en-US" dirty="0"/>
              <a:t>Board of Supervisors presentations in each participating county (Fresno, Kings and Kern</a:t>
            </a:r>
            <a:r>
              <a:rPr lang="en-US" dirty="0" smtClean="0"/>
              <a:t>).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/>
              <a:t>include an overview of the TKDACI program, Needs Assessment, and a demonstration of the Community Water Assessment </a:t>
            </a:r>
            <a:r>
              <a:rPr lang="en-US" dirty="0" smtClean="0"/>
              <a:t>Tool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927" y="1909281"/>
            <a:ext cx="2804160" cy="21031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087" y="4175442"/>
            <a:ext cx="329184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86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571243"/>
            <a:ext cx="9692640" cy="1325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200" dirty="0"/>
              <a:t>DACEEP Phase </a:t>
            </a:r>
            <a:r>
              <a:rPr lang="en-US" sz="4200" dirty="0" smtClean="0"/>
              <a:t>2 Proposal Presentation Objectives   </a:t>
            </a:r>
            <a:endParaRPr lang="en-US" sz="4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261872" y="2176409"/>
            <a:ext cx="8595360" cy="4351337"/>
          </a:xfrm>
        </p:spPr>
        <p:txBody>
          <a:bodyPr>
            <a:normAutofit/>
          </a:bodyPr>
          <a:lstStyle/>
          <a:p>
            <a:r>
              <a:rPr lang="en-US" sz="2200" b="1" dirty="0" smtClean="0"/>
              <a:t>Develop </a:t>
            </a:r>
            <a:r>
              <a:rPr lang="en-US" sz="2200" b="1" dirty="0"/>
              <a:t>Individual DAC Engagement and Outreach Recommendations for IRWM Regions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ailored </a:t>
            </a:r>
            <a:r>
              <a:rPr lang="en-US" dirty="0"/>
              <a:t>DAC </a:t>
            </a:r>
            <a:r>
              <a:rPr lang="en-US" dirty="0" smtClean="0"/>
              <a:t>Engagement </a:t>
            </a:r>
            <a:r>
              <a:rPr lang="en-US" dirty="0"/>
              <a:t>and </a:t>
            </a:r>
            <a:r>
              <a:rPr lang="en-US" dirty="0" smtClean="0"/>
              <a:t>Outreach </a:t>
            </a:r>
            <a:r>
              <a:rPr lang="en-US" dirty="0"/>
              <a:t>R</a:t>
            </a:r>
            <a:r>
              <a:rPr lang="en-US" dirty="0" smtClean="0"/>
              <a:t>ecommendations </a:t>
            </a:r>
            <a:r>
              <a:rPr lang="en-US" dirty="0"/>
              <a:t>for </a:t>
            </a:r>
            <a:r>
              <a:rPr lang="en-US" dirty="0" smtClean="0"/>
              <a:t>Each </a:t>
            </a:r>
            <a:r>
              <a:rPr lang="en-US" dirty="0"/>
              <a:t>of the </a:t>
            </a:r>
            <a:r>
              <a:rPr lang="en-US" dirty="0" smtClean="0"/>
              <a:t>Seven IRWM Regions </a:t>
            </a:r>
            <a:endParaRPr lang="en-US" sz="2200" b="1" dirty="0"/>
          </a:p>
          <a:p>
            <a:r>
              <a:rPr lang="en-US" sz="2200" b="1" dirty="0"/>
              <a:t>Develop IRWM Participation Recommendations for DACs and SDACs that are Outside an IRWM Region</a:t>
            </a:r>
          </a:p>
          <a:p>
            <a:pPr lvl="1"/>
            <a:r>
              <a:rPr lang="en-US" dirty="0"/>
              <a:t>Develop outreach summary and recommendations</a:t>
            </a:r>
          </a:p>
          <a:p>
            <a:r>
              <a:rPr lang="en-US" sz="2200" b="1" dirty="0"/>
              <a:t>Technical Assistance</a:t>
            </a:r>
          </a:p>
          <a:p>
            <a:pPr lvl="1"/>
            <a:r>
              <a:rPr lang="en-US" dirty="0"/>
              <a:t>Assist DACs to complete project information forms and get their project(s) on an IRWM list </a:t>
            </a:r>
          </a:p>
          <a:p>
            <a:pPr lvl="1"/>
            <a:r>
              <a:rPr lang="en-US" dirty="0"/>
              <a:t>Attend IRWM Meetings/Tulare Basin IRWM coordination meetings</a:t>
            </a:r>
          </a:p>
          <a:p>
            <a:pPr lvl="1"/>
            <a:endParaRPr lang="en-US" sz="2200" b="1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115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</Template>
  <TotalTime>1613</TotalTime>
  <Words>1401</Words>
  <Application>Microsoft Office PowerPoint</Application>
  <PresentationFormat>Widescreen</PresentationFormat>
  <Paragraphs>308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Schoolbook</vt:lpstr>
      <vt:lpstr>Times New Roman</vt:lpstr>
      <vt:lpstr>Wingdings 2</vt:lpstr>
      <vt:lpstr>View</vt:lpstr>
      <vt:lpstr> Integrated Regional Water Management Disadvantaged Community Involvement Program (DACIP)  Department of Water Resources  Tulare-Kern Funding Area Disadvantaged Community Engagement &amp; Education Program (DACEEP) Vision Workshop  January 16, 2020</vt:lpstr>
      <vt:lpstr>DACEEP Objective </vt:lpstr>
      <vt:lpstr>Tulare-Kern DACIP  DACEEP Past and Present Approval Process</vt:lpstr>
      <vt:lpstr> Phase 1 &amp; Phase 1 Amendment Key Accomplishments</vt:lpstr>
      <vt:lpstr> Phase 1 &amp; Phase 1 Amendment Key Accomplishments</vt:lpstr>
      <vt:lpstr> DACEEP Phase 2 Proposal Presentation Objectives   </vt:lpstr>
      <vt:lpstr> DACEEP Phase 2 Proposal Presentation Objectives   </vt:lpstr>
      <vt:lpstr> DACEEP Phase 2 Proposal Presentation Objectives   </vt:lpstr>
      <vt:lpstr> DACEEP Phase 2 Proposal Presentation Objectives   </vt:lpstr>
      <vt:lpstr> DACEEP Phase 2 Proposal Presentation Objectives   </vt:lpstr>
      <vt:lpstr>Ongoing Program Tasks </vt:lpstr>
      <vt:lpstr>Available Budget for 2020</vt:lpstr>
      <vt:lpstr>Phase 2 Proposed Additional Program Activities and Budget </vt:lpstr>
      <vt:lpstr> Reasons for Requested Changes </vt:lpstr>
      <vt:lpstr>New Proposed Program Milestones  </vt:lpstr>
      <vt:lpstr>Summary</vt:lpstr>
      <vt:lpstr>Questions/Thank You! </vt:lpstr>
      <vt:lpstr>BUDGET DETAILS</vt:lpstr>
      <vt:lpstr>Phase One and Phase One Amendment Approved Budget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 Herrera</dc:creator>
  <cp:lastModifiedBy>Sonia Sanchez</cp:lastModifiedBy>
  <cp:revision>514</cp:revision>
  <dcterms:created xsi:type="dcterms:W3CDTF">2018-06-12T19:49:48Z</dcterms:created>
  <dcterms:modified xsi:type="dcterms:W3CDTF">2020-01-15T18:10:42Z</dcterms:modified>
</cp:coreProperties>
</file>